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84" r:id="rId3"/>
    <p:sldId id="278" r:id="rId4"/>
    <p:sldId id="285" r:id="rId5"/>
    <p:sldId id="283" r:id="rId6"/>
    <p:sldId id="279" r:id="rId7"/>
    <p:sldId id="270" r:id="rId8"/>
    <p:sldId id="271" r:id="rId9"/>
    <p:sldId id="272" r:id="rId10"/>
    <p:sldId id="276" r:id="rId11"/>
    <p:sldId id="263" r:id="rId12"/>
    <p:sldId id="261" r:id="rId13"/>
    <p:sldId id="264" r:id="rId14"/>
    <p:sldId id="280" r:id="rId15"/>
    <p:sldId id="273" r:id="rId16"/>
    <p:sldId id="274" r:id="rId17"/>
    <p:sldId id="268" r:id="rId18"/>
    <p:sldId id="286" r:id="rId19"/>
    <p:sldId id="256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8BD"/>
    <a:srgbClr val="D5FC79"/>
    <a:srgbClr val="D003D1"/>
    <a:srgbClr val="FF40FF"/>
    <a:srgbClr val="FFFFFF"/>
    <a:srgbClr val="D96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3"/>
    <p:restoredTop sz="94684"/>
  </p:normalViewPr>
  <p:slideViewPr>
    <p:cSldViewPr snapToGrid="0" showGuides="1">
      <p:cViewPr>
        <p:scale>
          <a:sx n="138" d="100"/>
          <a:sy n="138" d="100"/>
        </p:scale>
        <p:origin x="248" y="35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48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A69CEA1-27D3-6382-1435-F5212EC43A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245828-97BC-83A9-CBA0-A634C01347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057E2-6757-D447-B1E9-256C85DFB577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EBB1F5-FC7F-246B-9FEB-2B9ECC4AAA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Tariqa Burhaniya Stiftung, Hamburg, Haus Schnede, Schnede 3, 21376 Salzhausen</a:t>
            </a:r>
          </a:p>
          <a:p>
            <a:r>
              <a:rPr lang="de-DE"/>
              <a:t>
mit Tariqa Burhaniya Berlin Sufiorden e.V., Weigandufer 2 // 12059 Berlin</a:t>
            </a:r>
          </a:p>
          <a:p>
            <a:r>
              <a:rPr lang="de-DE"/>
              <a:t>
Tariqa Burhaniya Stiftung, Hamburg, Haus Schnede, Schnede 3, 21376 Salzhausen</a:t>
            </a:r>
          </a:p>
          <a:p>
            <a:r>
              <a:rPr lang="de-DE"/>
              <a:t>
mit Tariqa Burhaniya Berlin Sufiorden e.V., Weigandufer 2 // 12059 Berlin</a:t>
            </a:r>
          </a:p>
          <a:p>
            <a:r>
              <a:rPr lang="de-DE"/>
              <a:t>
Ta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47BCDA-DB74-AFF4-8034-FE2E5D0D09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D95FF-7D40-D543-9AA9-872218BE46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8872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FA444-5479-9342-B4FF-531C12D8E4BE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Tariqa Burhaniya Stiftung, Hamburg, Haus Schnede, Schnede 3, 21376 Salzhausen</a:t>
            </a:r>
          </a:p>
          <a:p>
            <a:r>
              <a:rPr lang="de-DE"/>
              <a:t>
mit Tariqa Burhaniya Berlin Sufiorden e.V., Weigandufer 2 // 12059 Berlin</a:t>
            </a:r>
          </a:p>
          <a:p>
            <a:r>
              <a:rPr lang="de-DE"/>
              <a:t>
Tariqa Burhaniya Stiftung, Hamburg, Haus Schnede, Schnede 3, 21376 Salzhausen</a:t>
            </a:r>
          </a:p>
          <a:p>
            <a:r>
              <a:rPr lang="de-DE"/>
              <a:t>
mit Tariqa Burhaniya Berlin Sufiorden e.V., Weigandufer 2 // 12059 Berlin</a:t>
            </a:r>
          </a:p>
          <a:p>
            <a:r>
              <a:rPr lang="de-DE"/>
              <a:t>
Ta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A54DF-7018-6049-9C2E-8579D40FB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31740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1B8E-60A1-4349-BB1C-C79FC271C01D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7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C30-0974-9B42-BAF8-3526A4FD7305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83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63CE-F810-4F4C-AB0F-6990EDEC4BF5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61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/>
              <a:t>Tariqa Burhaniya Stiftung, Hamburg, </a:t>
            </a:r>
            <a:r>
              <a:rPr lang="de-DE"/>
              <a:t>Haus Schnede, Schnede 3, 21376 Salzhausen</a:t>
            </a:r>
            <a:endParaRPr lang="de-DE" b="1"/>
          </a:p>
          <a:p>
            <a:r>
              <a:rPr lang="de-DE"/>
              <a:t>mit Tariqa Burhaniya Berlin Sufiorden e.V., Weigandufer 2 // 12059 Berlin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17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DAE-625D-8A46-AC6F-49CECEDD4F41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96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602A9-307A-AC44-9EEE-AB263609B666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FADE-7110-FA48-9410-9027DF64B705}" type="datetime1">
              <a:rPr lang="de-DE" smtClean="0"/>
              <a:t>22.01.26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01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3C61-CBD8-314A-9CDB-25F6A55AF904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45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54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6309-7BE7-6745-B6A6-3D7E36D681EB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66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F597-6FF1-2740-8ABD-D0FA42042E9F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58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27373-D394-C445-BD6C-0952509E9AC4}" type="datetime1">
              <a:rPr lang="de-DE" smtClean="0"/>
              <a:t>22.01.26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Tariqa Burhaniya Berlin Sufiorden e.V.
Vorstand: Ibrahim Lüdeling
Weigandufer 28
12059 Berlin
Tariqa Burhaniya Berlin, Sufiorden e.V.
Grab_V2 v
Kontaktinformationen
Telefon: 030/3231419
E-Mail: berlin@burhaniya.info
Web: www.burhaniya.info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B6FDD-FA23-8441-B953-8AA5BE7530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42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microsoft.com/office/2007/relationships/hdphoto" Target="../media/hdphoto1.wdp"/><Relationship Id="rId21" Type="http://schemas.openxmlformats.org/officeDocument/2006/relationships/image" Target="../media/image41.png"/><Relationship Id="rId34" Type="http://schemas.openxmlformats.org/officeDocument/2006/relationships/image" Target="../media/image54.svg"/><Relationship Id="rId7" Type="http://schemas.openxmlformats.org/officeDocument/2006/relationships/image" Target="../media/image27.jpe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image" Target="../media/image25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5" Type="http://schemas.microsoft.com/office/2007/relationships/hdphoto" Target="../media/hdphoto2.wdp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Relationship Id="rId30" Type="http://schemas.openxmlformats.org/officeDocument/2006/relationships/image" Target="../media/image50.svg"/><Relationship Id="rId35" Type="http://schemas.openxmlformats.org/officeDocument/2006/relationships/image" Target="../media/image55.png"/><Relationship Id="rId8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6DD6-589C-9153-0D43-54DB9761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317A7A8B-11F5-A37E-E66F-C59B6DA4B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0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8CCD77-D89E-DDCD-4E0F-19FD23A9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DD3F6B-6757-4A55-3EE4-6E903596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24-01-2026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21A151-BEF8-4FB6-9046-BA668F57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</a:t>
            </a:fld>
            <a:endParaRPr lang="de-DE"/>
          </a:p>
        </p:txBody>
      </p:sp>
      <p:pic>
        <p:nvPicPr>
          <p:cNvPr id="12" name="Grafik 11" descr="Ein Bild, das Karte, Text, Atlas, Diagramm enthält.&#10;&#10;KI-generierte Inhalte können fehlerhaft sein.">
            <a:extLst>
              <a:ext uri="{FF2B5EF4-FFF2-40B4-BE49-F238E27FC236}">
                <a16:creationId xmlns:a16="http://schemas.microsoft.com/office/drawing/2014/main" id="{E416A163-A34F-9281-9C5B-AB3F61C4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2" y="1076185"/>
            <a:ext cx="5500884" cy="5416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A7D24B3-8418-9869-0DF1-F4C419B33E74}"/>
              </a:ext>
            </a:extLst>
          </p:cNvPr>
          <p:cNvSpPr txBox="1"/>
          <p:nvPr/>
        </p:nvSpPr>
        <p:spPr>
          <a:xfrm>
            <a:off x="6996113" y="5292436"/>
            <a:ext cx="276897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      = </a:t>
            </a:r>
            <a:r>
              <a:rPr lang="de-DE" sz="2000" dirty="0"/>
              <a:t>Burhaniya- </a:t>
            </a:r>
            <a:br>
              <a:rPr lang="de-DE" dirty="0"/>
            </a:br>
            <a:r>
              <a:rPr lang="de-DE" dirty="0"/>
              <a:t>         Wohnungen in Berlin</a:t>
            </a:r>
            <a:br>
              <a:rPr lang="de-DE" dirty="0"/>
            </a:br>
            <a:r>
              <a:rPr lang="de-DE" dirty="0"/>
              <a:t>         Bundesallee 187</a:t>
            </a:r>
          </a:p>
        </p:txBody>
      </p:sp>
      <p:pic>
        <p:nvPicPr>
          <p:cNvPr id="16" name="Grafik 15" descr="Herz mit einfarbiger Füllung">
            <a:extLst>
              <a:ext uri="{FF2B5EF4-FFF2-40B4-BE49-F238E27FC236}">
                <a16:creationId xmlns:a16="http://schemas.microsoft.com/office/drawing/2014/main" id="{A259D0E3-E59C-A7C2-B9BF-6E085C074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0004" y="5366327"/>
            <a:ext cx="240146" cy="240146"/>
          </a:xfrm>
          <a:prstGeom prst="rect">
            <a:avLst/>
          </a:prstGeom>
        </p:spPr>
      </p:pic>
      <p:pic>
        <p:nvPicPr>
          <p:cNvPr id="20" name="Grafik 19" descr="Kollision mit einfarbiger Füllung">
            <a:extLst>
              <a:ext uri="{FF2B5EF4-FFF2-40B4-BE49-F238E27FC236}">
                <a16:creationId xmlns:a16="http://schemas.microsoft.com/office/drawing/2014/main" id="{2B56710B-F232-2088-E2EE-76F8E387A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3818" y="3528290"/>
            <a:ext cx="341746" cy="341746"/>
          </a:xfrm>
          <a:prstGeom prst="rect">
            <a:avLst/>
          </a:prstGeom>
        </p:spPr>
      </p:pic>
      <p:pic>
        <p:nvPicPr>
          <p:cNvPr id="21" name="Grafik 20" descr="Kollision mit einfarbiger Füllung">
            <a:extLst>
              <a:ext uri="{FF2B5EF4-FFF2-40B4-BE49-F238E27FC236}">
                <a16:creationId xmlns:a16="http://schemas.microsoft.com/office/drawing/2014/main" id="{2FBBD438-B69A-35C2-E08C-CD5F27C6D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70004" y="5864243"/>
            <a:ext cx="369454" cy="3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F0907A0-0A7F-DBFD-7120-D1226940D22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Inhaltsplatzhalter 10" descr="Ein Bild, das Im Haus, Wand, Gebäude, Eigentum enthält.&#10;&#10;KI-generierte Inhalte können fehlerhaft sein.">
            <a:extLst>
              <a:ext uri="{FF2B5EF4-FFF2-40B4-BE49-F238E27FC236}">
                <a16:creationId xmlns:a16="http://schemas.microsoft.com/office/drawing/2014/main" id="{9B1E898F-C49E-6F8D-0869-E976427F9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202" y="356388"/>
            <a:ext cx="8120762" cy="5921247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4F6619-DB00-85C4-73BD-C9A373B4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4291" y="6356352"/>
            <a:ext cx="5907256" cy="365125"/>
          </a:xfrm>
        </p:spPr>
        <p:txBody>
          <a:bodyPr/>
          <a:lstStyle/>
          <a:p>
            <a:r>
              <a:rPr lang="de-DE" b="1" dirty="0"/>
              <a:t>Tariqa Burhaniya Stiftung, Hamburg, </a:t>
            </a:r>
            <a:r>
              <a:rPr lang="de-DE" dirty="0"/>
              <a:t>Haus Schnede, Schnede 3, 21376 Salzhausen</a:t>
            </a:r>
            <a:endParaRPr lang="de-DE" b="1" dirty="0"/>
          </a:p>
          <a:p>
            <a:r>
              <a:rPr lang="de-DE" dirty="0"/>
              <a:t>mit Tariqa Burhaniya Berlin Sufiorden e.V., Weigandufer 2 // 12059 Berlin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CC57B7-EE2B-6C11-05BC-BA2500DD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BB8F4E-A6BD-15AD-3099-021C54479385}"/>
              </a:ext>
            </a:extLst>
          </p:cNvPr>
          <p:cNvSpPr txBox="1"/>
          <p:nvPr/>
        </p:nvSpPr>
        <p:spPr>
          <a:xfrm>
            <a:off x="2733964" y="3943927"/>
            <a:ext cx="35005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Film von Hasret</a:t>
            </a:r>
          </a:p>
        </p:txBody>
      </p:sp>
    </p:spTree>
    <p:extLst>
      <p:ext uri="{BB962C8B-B14F-4D97-AF65-F5344CB8AC3E}">
        <p14:creationId xmlns:p14="http://schemas.microsoft.com/office/powerpoint/2010/main" val="247999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04484B2-F29F-6FA0-44AA-F95BF152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F7E53C-7630-5AC4-F23E-7E09176C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11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AE2C7FD-07DB-CF71-3505-7DB649FD8CC1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Im Haus, Gebäude, Wand, Putz enthält.&#10;&#10;KI-generierte Inhalte können fehlerhaft sein.">
            <a:extLst>
              <a:ext uri="{FF2B5EF4-FFF2-40B4-BE49-F238E27FC236}">
                <a16:creationId xmlns:a16="http://schemas.microsoft.com/office/drawing/2014/main" id="{3492CFDD-288F-CA5C-F36A-7457AA57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065" cy="29745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8740D1C-747B-CF55-BB9A-26032B91637C}"/>
              </a:ext>
            </a:extLst>
          </p:cNvPr>
          <p:cNvGrpSpPr/>
          <p:nvPr/>
        </p:nvGrpSpPr>
        <p:grpSpPr>
          <a:xfrm>
            <a:off x="2258569" y="2221992"/>
            <a:ext cx="7647432" cy="4426968"/>
            <a:chOff x="2555913" y="2221928"/>
            <a:chExt cx="7350087" cy="4134424"/>
          </a:xfrm>
        </p:grpSpPr>
        <p:pic>
          <p:nvPicPr>
            <p:cNvPr id="8" name="Grafik 7" descr="Ein Bild, das Screenshot, Decke, Im Haus enthält.&#10;&#10;KI-generierte Inhalte können fehlerhaft sein.">
              <a:extLst>
                <a:ext uri="{FF2B5EF4-FFF2-40B4-BE49-F238E27FC236}">
                  <a16:creationId xmlns:a16="http://schemas.microsoft.com/office/drawing/2014/main" id="{66A5FD80-9712-988E-AA57-46484504F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913" y="2221928"/>
              <a:ext cx="7350087" cy="41344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5E629F9-1FFD-9E54-8B16-FE23817F6C07}"/>
                </a:ext>
              </a:extLst>
            </p:cNvPr>
            <p:cNvSpPr txBox="1"/>
            <p:nvPr/>
          </p:nvSpPr>
          <p:spPr>
            <a:xfrm rot="5400000">
              <a:off x="7790688" y="4064142"/>
              <a:ext cx="85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Küche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4C7A16B-608A-17B3-8013-321958979B6C}"/>
              </a:ext>
            </a:extLst>
          </p:cNvPr>
          <p:cNvGrpSpPr/>
          <p:nvPr/>
        </p:nvGrpSpPr>
        <p:grpSpPr>
          <a:xfrm>
            <a:off x="5998464" y="83282"/>
            <a:ext cx="3832877" cy="2427978"/>
            <a:chOff x="5998464" y="83282"/>
            <a:chExt cx="3832877" cy="2427978"/>
          </a:xfrm>
        </p:grpSpPr>
        <p:pic>
          <p:nvPicPr>
            <p:cNvPr id="9" name="Grafik 8" descr="Ein Bild, das Text, Screenshot, Diagramm, Schrift enthält.&#10;&#10;KI-generierte Inhalte können fehlerhaft sein.">
              <a:extLst>
                <a:ext uri="{FF2B5EF4-FFF2-40B4-BE49-F238E27FC236}">
                  <a16:creationId xmlns:a16="http://schemas.microsoft.com/office/drawing/2014/main" id="{CE920E28-34BC-07A5-C9B0-3617B4974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8464" y="83282"/>
              <a:ext cx="3832877" cy="2427978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A3BFBB7-0CA4-7AD0-C0BF-A1336ED23377}"/>
                </a:ext>
              </a:extLst>
            </p:cNvPr>
            <p:cNvSpPr/>
            <p:nvPr/>
          </p:nvSpPr>
          <p:spPr>
            <a:xfrm>
              <a:off x="7341577" y="662229"/>
              <a:ext cx="942886" cy="553924"/>
            </a:xfrm>
            <a:prstGeom prst="rect">
              <a:avLst/>
            </a:prstGeom>
            <a:solidFill>
              <a:srgbClr val="FF68BD"/>
            </a:solidFill>
            <a:ln>
              <a:solidFill>
                <a:srgbClr val="FF68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40FF"/>
                </a:highlight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37CD5AB-102A-F0F1-9E3E-256A40F61B04}"/>
              </a:ext>
            </a:extLst>
          </p:cNvPr>
          <p:cNvSpPr/>
          <p:nvPr/>
        </p:nvSpPr>
        <p:spPr>
          <a:xfrm>
            <a:off x="7068312" y="1216152"/>
            <a:ext cx="1664208" cy="1133856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475512F-65F4-16DB-B743-FFE41198B5CA}"/>
              </a:ext>
            </a:extLst>
          </p:cNvPr>
          <p:cNvSpPr txBox="1"/>
          <p:nvPr/>
        </p:nvSpPr>
        <p:spPr>
          <a:xfrm>
            <a:off x="1" y="2974554"/>
            <a:ext cx="2909888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7. Obergeschoss</a:t>
            </a:r>
          </a:p>
          <a:p>
            <a:pPr algn="ctr"/>
            <a:endParaRPr lang="de-DE" sz="2800" b="1" dirty="0"/>
          </a:p>
          <a:p>
            <a:r>
              <a:rPr lang="de-DE" sz="2800" b="1" dirty="0">
                <a:solidFill>
                  <a:schemeClr val="accent4">
                    <a:lumMod val="75000"/>
                  </a:schemeClr>
                </a:solidFill>
              </a:rPr>
              <a:t>Hadraraum</a:t>
            </a:r>
            <a:br>
              <a:rPr lang="de-DE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2800" b="1" dirty="0">
                <a:solidFill>
                  <a:schemeClr val="accent4">
                    <a:lumMod val="75000"/>
                  </a:schemeClr>
                </a:solidFill>
              </a:rPr>
              <a:t>Männer</a:t>
            </a:r>
          </a:p>
        </p:txBody>
      </p:sp>
    </p:spTree>
    <p:extLst>
      <p:ext uri="{BB962C8B-B14F-4D97-AF65-F5344CB8AC3E}">
        <p14:creationId xmlns:p14="http://schemas.microsoft.com/office/powerpoint/2010/main" val="478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06A93C-53FE-5526-4487-D2A193C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195472-9AA5-47B1-4ECA-3657FDF0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12</a:t>
            </a:fld>
            <a:endParaRPr lang="de-DE"/>
          </a:p>
        </p:txBody>
      </p:sp>
      <p:pic>
        <p:nvPicPr>
          <p:cNvPr id="6" name="Grafik 5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93901346-E41A-F040-25AD-A0BF518B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86" y="394367"/>
            <a:ext cx="4334032" cy="274544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DB155C6-939F-C2D9-4D5C-37D7E4D03A21}"/>
              </a:ext>
            </a:extLst>
          </p:cNvPr>
          <p:cNvGrpSpPr/>
          <p:nvPr/>
        </p:nvGrpSpPr>
        <p:grpSpPr>
          <a:xfrm>
            <a:off x="-1" y="0"/>
            <a:ext cx="9906001" cy="6858000"/>
            <a:chOff x="-2" y="0"/>
            <a:chExt cx="9906001" cy="6858000"/>
          </a:xfrm>
        </p:grpSpPr>
        <p:pic>
          <p:nvPicPr>
            <p:cNvPr id="8" name="Grafik 7" descr="Ein Bild, das Im Haus, Wand, Kompositmaterial, Decke enthält.&#10;&#10;KI-generierte Inhalte können fehlerhaft sein.">
              <a:extLst>
                <a:ext uri="{FF2B5EF4-FFF2-40B4-BE49-F238E27FC236}">
                  <a16:creationId xmlns:a16="http://schemas.microsoft.com/office/drawing/2014/main" id="{FA80B0D8-FDCF-C636-0E59-D94BAFC8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90" b="1990"/>
            <a:stretch>
              <a:fillRect/>
            </a:stretch>
          </p:blipFill>
          <p:spPr>
            <a:xfrm>
              <a:off x="-2" y="0"/>
              <a:ext cx="9906001" cy="6858000"/>
            </a:xfrm>
            <a:prstGeom prst="rect">
              <a:avLst/>
            </a:prstGeom>
          </p:spPr>
        </p:pic>
        <p:pic>
          <p:nvPicPr>
            <p:cNvPr id="3" name="Grafik 2" descr="Ein Bild, das Text, Screenshot, Diagramm, Schrift enthält.&#10;&#10;KI-generierte Inhalte können fehlerhaft sein.">
              <a:extLst>
                <a:ext uri="{FF2B5EF4-FFF2-40B4-BE49-F238E27FC236}">
                  <a16:creationId xmlns:a16="http://schemas.microsoft.com/office/drawing/2014/main" id="{961B02DA-972F-1679-5BD2-95678B6E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618" y="4284706"/>
              <a:ext cx="3832877" cy="2427978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2A9D0A52-2C94-DF00-8A85-D3D1BEE61DAB}"/>
              </a:ext>
            </a:extLst>
          </p:cNvPr>
          <p:cNvSpPr/>
          <p:nvPr/>
        </p:nvSpPr>
        <p:spPr>
          <a:xfrm>
            <a:off x="1191952" y="4629436"/>
            <a:ext cx="1480910" cy="1243826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F6AB06-1E07-967A-BFF6-35B9F8E85EAA}"/>
              </a:ext>
            </a:extLst>
          </p:cNvPr>
          <p:cNvSpPr txBox="1"/>
          <p:nvPr/>
        </p:nvSpPr>
        <p:spPr>
          <a:xfrm>
            <a:off x="6251329" y="5222631"/>
            <a:ext cx="347296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    Hadraraum :         199 qm</a:t>
            </a:r>
          </a:p>
          <a:p>
            <a:endParaRPr lang="de-DE" dirty="0"/>
          </a:p>
          <a:p>
            <a:r>
              <a:rPr lang="de-DE" dirty="0"/>
              <a:t>     Männerbereich:     85 qm</a:t>
            </a:r>
          </a:p>
          <a:p>
            <a:r>
              <a:rPr lang="de-DE" dirty="0"/>
              <a:t>     Frauenbereich:    114 qm</a:t>
            </a:r>
            <a:br>
              <a:rPr lang="de-DE" dirty="0"/>
            </a:b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2268B72-E5AC-7CEC-79FE-49BC7EF0D419}"/>
              </a:ext>
            </a:extLst>
          </p:cNvPr>
          <p:cNvSpPr/>
          <p:nvPr/>
        </p:nvSpPr>
        <p:spPr>
          <a:xfrm>
            <a:off x="1441937" y="4865879"/>
            <a:ext cx="949571" cy="576559"/>
          </a:xfrm>
          <a:prstGeom prst="rect">
            <a:avLst/>
          </a:prstGeom>
          <a:solidFill>
            <a:srgbClr val="FF68BD"/>
          </a:solidFill>
          <a:ln>
            <a:solidFill>
              <a:srgbClr val="FF6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40FF"/>
              </a:highlight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488C50-AE4D-93BC-BACA-B68B62C17043}"/>
              </a:ext>
            </a:extLst>
          </p:cNvPr>
          <p:cNvGrpSpPr/>
          <p:nvPr/>
        </p:nvGrpSpPr>
        <p:grpSpPr>
          <a:xfrm>
            <a:off x="2100549" y="3441550"/>
            <a:ext cx="4230582" cy="568866"/>
            <a:chOff x="2100549" y="3441550"/>
            <a:chExt cx="4230582" cy="568866"/>
          </a:xfrm>
        </p:grpSpPr>
        <p:sp>
          <p:nvSpPr>
            <p:cNvPr id="12" name="Parallelogramm 11">
              <a:extLst>
                <a:ext uri="{FF2B5EF4-FFF2-40B4-BE49-F238E27FC236}">
                  <a16:creationId xmlns:a16="http://schemas.microsoft.com/office/drawing/2014/main" id="{82F1BFF7-A81E-FCFB-853F-492737DC74EB}"/>
                </a:ext>
              </a:extLst>
            </p:cNvPr>
            <p:cNvSpPr/>
            <p:nvPr/>
          </p:nvSpPr>
          <p:spPr>
            <a:xfrm flipV="1">
              <a:off x="3492137" y="3484532"/>
              <a:ext cx="2838994" cy="416905"/>
            </a:xfrm>
            <a:prstGeom prst="parallelogram">
              <a:avLst>
                <a:gd name="adj" fmla="val 89731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rapez 12">
              <a:extLst>
                <a:ext uri="{FF2B5EF4-FFF2-40B4-BE49-F238E27FC236}">
                  <a16:creationId xmlns:a16="http://schemas.microsoft.com/office/drawing/2014/main" id="{2C7A6BB7-D2CF-1538-2B90-6BDAAFCA846F}"/>
                </a:ext>
              </a:extLst>
            </p:cNvPr>
            <p:cNvSpPr/>
            <p:nvPr/>
          </p:nvSpPr>
          <p:spPr>
            <a:xfrm rot="177279">
              <a:off x="2100549" y="3441550"/>
              <a:ext cx="3378924" cy="386240"/>
            </a:xfrm>
            <a:prstGeom prst="trapezoid">
              <a:avLst>
                <a:gd name="adj" fmla="val 23821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AA4BB06-1864-4253-B6A0-E50ECB5E3B00}"/>
                </a:ext>
              </a:extLst>
            </p:cNvPr>
            <p:cNvSpPr/>
            <p:nvPr/>
          </p:nvSpPr>
          <p:spPr>
            <a:xfrm rot="120000">
              <a:off x="2229394" y="3857902"/>
              <a:ext cx="4101737" cy="1525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B02A69DE-F840-CEDB-DC2D-908D41A8471C}"/>
              </a:ext>
            </a:extLst>
          </p:cNvPr>
          <p:cNvSpPr txBox="1"/>
          <p:nvPr/>
        </p:nvSpPr>
        <p:spPr>
          <a:xfrm>
            <a:off x="7098316" y="3513766"/>
            <a:ext cx="261833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7. Obergeschoss</a:t>
            </a:r>
          </a:p>
          <a:p>
            <a:endParaRPr lang="de-DE" sz="2400" b="1" dirty="0"/>
          </a:p>
          <a:p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Frauenraum</a:t>
            </a: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Männer</a:t>
            </a:r>
          </a:p>
        </p:txBody>
      </p:sp>
    </p:spTree>
    <p:extLst>
      <p:ext uri="{BB962C8B-B14F-4D97-AF65-F5344CB8AC3E}">
        <p14:creationId xmlns:p14="http://schemas.microsoft.com/office/powerpoint/2010/main" val="35954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CBDC3635-2F31-EF97-2355-42BD28A49F4C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3EC513-1D12-F754-BC67-2E6C2F6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E86588-B3D5-6504-B1F4-73890B49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13</a:t>
            </a:fld>
            <a:endParaRPr lang="de-DE" dirty="0"/>
          </a:p>
        </p:txBody>
      </p:sp>
      <p:pic>
        <p:nvPicPr>
          <p:cNvPr id="10" name="Grafik 9" descr="Ein Bild, das Wand, Im Haus, Inneneinrichtung, Spiegel enthält.&#10;&#10;KI-generierte Inhalte können fehlerhaft sein.">
            <a:extLst>
              <a:ext uri="{FF2B5EF4-FFF2-40B4-BE49-F238E27FC236}">
                <a16:creationId xmlns:a16="http://schemas.microsoft.com/office/drawing/2014/main" id="{3FE2A1FC-4A23-22D9-4DB1-0247631E2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68"/>
                    </a14:imgEffect>
                    <a14:imgEffect>
                      <a14:saturation sat="92000"/>
                    </a14:imgEffect>
                    <a14:imgEffect>
                      <a14:brightnessContrast bright="19000" contrast="12000"/>
                    </a14:imgEffect>
                  </a14:imgLayer>
                </a14:imgProps>
              </a:ext>
            </a:extLst>
          </a:blip>
          <a:srcRect l="15214"/>
          <a:stretch>
            <a:fillRect/>
          </a:stretch>
        </p:blipFill>
        <p:spPr>
          <a:xfrm>
            <a:off x="5582267" y="136523"/>
            <a:ext cx="4195265" cy="261364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3" name="Grafik 12" descr="Ein Bild, das Im Haus, Inneneinrichtung, Tageslichtsysteme, Wand enthält.&#10;&#10;KI-generierte Inhalte können fehlerhaft sein.">
            <a:extLst>
              <a:ext uri="{FF2B5EF4-FFF2-40B4-BE49-F238E27FC236}">
                <a16:creationId xmlns:a16="http://schemas.microsoft.com/office/drawing/2014/main" id="{4B6A23D6-312F-BF94-3579-04AFC809E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47"/>
                    </a14:imgEffect>
                    <a14:imgEffect>
                      <a14:saturation sat="153000"/>
                    </a14:imgEffect>
                    <a14:imgEffect>
                      <a14:brightnessContrast bright="10000" contrast="46000"/>
                    </a14:imgEffect>
                  </a14:imgLayer>
                </a14:imgProps>
              </a:ext>
            </a:extLst>
          </a:blip>
          <a:srcRect l="1" r="30961" b="23595"/>
          <a:stretch>
            <a:fillRect/>
          </a:stretch>
        </p:blipFill>
        <p:spPr>
          <a:xfrm>
            <a:off x="5582267" y="3065254"/>
            <a:ext cx="4177909" cy="2457845"/>
          </a:xfrm>
          <a:prstGeom prst="rect">
            <a:avLst/>
          </a:prstGeom>
          <a:effectLst>
            <a:reflection endPos="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807038B-DE13-FBBC-8B7D-1A806E34222D}"/>
              </a:ext>
            </a:extLst>
          </p:cNvPr>
          <p:cNvGrpSpPr/>
          <p:nvPr/>
        </p:nvGrpSpPr>
        <p:grpSpPr>
          <a:xfrm>
            <a:off x="472505" y="4519068"/>
            <a:ext cx="4317509" cy="2182329"/>
            <a:chOff x="472505" y="4519068"/>
            <a:chExt cx="4317509" cy="2182329"/>
          </a:xfrm>
        </p:grpSpPr>
        <p:pic>
          <p:nvPicPr>
            <p:cNvPr id="19" name="Grafik 18" descr="Ein Bild, das Text, Screenshot, Diagramm, Schrift enthält.&#10;&#10;KI-generierte Inhalte können fehlerhaft sein.">
              <a:extLst>
                <a:ext uri="{FF2B5EF4-FFF2-40B4-BE49-F238E27FC236}">
                  <a16:creationId xmlns:a16="http://schemas.microsoft.com/office/drawing/2014/main" id="{F626A322-619A-E3A7-5354-CE1A30B8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418" t="20259" r="15231" b="21212"/>
            <a:stretch>
              <a:fillRect/>
            </a:stretch>
          </p:blipFill>
          <p:spPr>
            <a:xfrm>
              <a:off x="472505" y="4519068"/>
              <a:ext cx="4317509" cy="2182329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E2EF8D8-2BAA-6A11-6C4D-6018E9CDC482}"/>
                </a:ext>
              </a:extLst>
            </p:cNvPr>
            <p:cNvSpPr/>
            <p:nvPr/>
          </p:nvSpPr>
          <p:spPr>
            <a:xfrm>
              <a:off x="1899047" y="4652950"/>
              <a:ext cx="1424724" cy="920948"/>
            </a:xfrm>
            <a:prstGeom prst="rect">
              <a:avLst/>
            </a:prstGeom>
            <a:solidFill>
              <a:srgbClr val="FF68BD"/>
            </a:solidFill>
            <a:ln>
              <a:solidFill>
                <a:srgbClr val="FF68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40FF"/>
                </a:highlight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7E526E4-033B-59E9-7541-9C04A9743D7F}"/>
              </a:ext>
            </a:extLst>
          </p:cNvPr>
          <p:cNvSpPr/>
          <p:nvPr/>
        </p:nvSpPr>
        <p:spPr>
          <a:xfrm>
            <a:off x="747346" y="4418118"/>
            <a:ext cx="1371600" cy="1024320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399882E-9542-788D-7A1F-A05B5DBFB9B2}"/>
              </a:ext>
            </a:extLst>
          </p:cNvPr>
          <p:cNvGrpSpPr/>
          <p:nvPr/>
        </p:nvGrpSpPr>
        <p:grpSpPr>
          <a:xfrm>
            <a:off x="276404" y="128989"/>
            <a:ext cx="5204915" cy="4229088"/>
            <a:chOff x="235494" y="37491"/>
            <a:chExt cx="5204915" cy="422908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40ADB73-E62F-9600-0E28-AF198551B734}"/>
                </a:ext>
              </a:extLst>
            </p:cNvPr>
            <p:cNvGrpSpPr/>
            <p:nvPr/>
          </p:nvGrpSpPr>
          <p:grpSpPr>
            <a:xfrm>
              <a:off x="239461" y="37491"/>
              <a:ext cx="5200948" cy="4229088"/>
              <a:chOff x="239461" y="32411"/>
              <a:chExt cx="5200948" cy="4229088"/>
            </a:xfrm>
          </p:grpSpPr>
          <p:pic>
            <p:nvPicPr>
              <p:cNvPr id="6" name="Grafik 5" descr="Ein Bild, das Wand, Im Haus, Putz, Fußboden enthält.&#10;&#10;KI-generierte Inhalte können fehlerhaft sein.">
                <a:extLst>
                  <a:ext uri="{FF2B5EF4-FFF2-40B4-BE49-F238E27FC236}">
                    <a16:creationId xmlns:a16="http://schemas.microsoft.com/office/drawing/2014/main" id="{B3A970D2-8302-4AFB-46C6-341E29EA9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461" y="32411"/>
                <a:ext cx="5200948" cy="4229088"/>
              </a:xfrm>
              <a:prstGeom prst="rect">
                <a:avLst/>
              </a:prstGeom>
            </p:spPr>
          </p:pic>
          <p:sp>
            <p:nvSpPr>
              <p:cNvPr id="9" name="Trapez 8">
                <a:extLst>
                  <a:ext uri="{FF2B5EF4-FFF2-40B4-BE49-F238E27FC236}">
                    <a16:creationId xmlns:a16="http://schemas.microsoft.com/office/drawing/2014/main" id="{1A5EC1F4-85E5-7C5F-BBCE-A3C4765CCC9F}"/>
                  </a:ext>
                </a:extLst>
              </p:cNvPr>
              <p:cNvSpPr/>
              <p:nvPr/>
            </p:nvSpPr>
            <p:spPr>
              <a:xfrm rot="16200000">
                <a:off x="2940681" y="1091953"/>
                <a:ext cx="3271522" cy="1694890"/>
              </a:xfrm>
              <a:prstGeom prst="trapezoid">
                <a:avLst>
                  <a:gd name="adj" fmla="val 67667"/>
                </a:avLst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n>
                    <a:solidFill>
                      <a:srgbClr val="FFC000"/>
                    </a:solidFill>
                  </a:ln>
                </a:endParaRPr>
              </a:p>
            </p:txBody>
          </p:sp>
          <p:pic>
            <p:nvPicPr>
              <p:cNvPr id="7" name="Grafik 6" descr="Ein Bild, das Wand, Im Haus, Kissen, Mobiliar enthält.&#10;&#10;KI-generierte Inhalte können fehlerhaft sein.">
                <a:extLst>
                  <a:ext uri="{FF2B5EF4-FFF2-40B4-BE49-F238E27FC236}">
                    <a16:creationId xmlns:a16="http://schemas.microsoft.com/office/drawing/2014/main" id="{E91E4D20-6638-7C11-380E-0C71A1F50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6859" b="13778"/>
              <a:stretch>
                <a:fillRect/>
              </a:stretch>
            </p:blipFill>
            <p:spPr>
              <a:xfrm>
                <a:off x="1833151" y="1425500"/>
                <a:ext cx="1900197" cy="1262747"/>
              </a:xfrm>
              <a:prstGeom prst="rect">
                <a:avLst/>
              </a:prstGeom>
            </p:spPr>
          </p:pic>
          <p:sp>
            <p:nvSpPr>
              <p:cNvPr id="8" name="Trapez 7">
                <a:extLst>
                  <a:ext uri="{FF2B5EF4-FFF2-40B4-BE49-F238E27FC236}">
                    <a16:creationId xmlns:a16="http://schemas.microsoft.com/office/drawing/2014/main" id="{4644F392-5C26-FF39-C24A-E5A0D26CF51C}"/>
                  </a:ext>
                </a:extLst>
              </p:cNvPr>
              <p:cNvSpPr/>
              <p:nvPr/>
            </p:nvSpPr>
            <p:spPr>
              <a:xfrm rot="16200000">
                <a:off x="2950963" y="1353259"/>
                <a:ext cx="3271521" cy="1699439"/>
              </a:xfrm>
              <a:prstGeom prst="trapezoid">
                <a:avLst>
                  <a:gd name="adj" fmla="val 67667"/>
                </a:avLst>
              </a:prstGeom>
              <a:solidFill>
                <a:srgbClr val="D5FC79"/>
              </a:solidFill>
              <a:ln>
                <a:solidFill>
                  <a:srgbClr val="D5FC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n>
                    <a:solidFill>
                      <a:srgbClr val="FFC000"/>
                    </a:solidFill>
                  </a:ln>
                </a:endParaRPr>
              </a:p>
            </p:txBody>
          </p:sp>
        </p:grpSp>
        <p:sp>
          <p:nvSpPr>
            <p:cNvPr id="34" name="Trapez 33">
              <a:extLst>
                <a:ext uri="{FF2B5EF4-FFF2-40B4-BE49-F238E27FC236}">
                  <a16:creationId xmlns:a16="http://schemas.microsoft.com/office/drawing/2014/main" id="{B95568CC-EE26-90F9-2C82-8A04405C4A35}"/>
                </a:ext>
              </a:extLst>
            </p:cNvPr>
            <p:cNvSpPr/>
            <p:nvPr/>
          </p:nvSpPr>
          <p:spPr>
            <a:xfrm rot="5400000">
              <a:off x="-218193" y="1884267"/>
              <a:ext cx="2488122" cy="1580747"/>
            </a:xfrm>
            <a:prstGeom prst="trapezoid">
              <a:avLst>
                <a:gd name="adj" fmla="val 77902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rapez 34">
              <a:extLst>
                <a:ext uri="{FF2B5EF4-FFF2-40B4-BE49-F238E27FC236}">
                  <a16:creationId xmlns:a16="http://schemas.microsoft.com/office/drawing/2014/main" id="{8B1DFF63-4A78-8F96-59A4-3EB95E9D1776}"/>
                </a:ext>
              </a:extLst>
            </p:cNvPr>
            <p:cNvSpPr/>
            <p:nvPr/>
          </p:nvSpPr>
          <p:spPr>
            <a:xfrm rot="5400000">
              <a:off x="-320964" y="1091941"/>
              <a:ext cx="2702436" cy="1563270"/>
            </a:xfrm>
            <a:prstGeom prst="trapezoid">
              <a:avLst>
                <a:gd name="adj" fmla="val 58023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0F01F009-72C0-7B01-1A92-33EB2B2E5237}"/>
              </a:ext>
            </a:extLst>
          </p:cNvPr>
          <p:cNvSpPr txBox="1"/>
          <p:nvPr/>
        </p:nvSpPr>
        <p:spPr>
          <a:xfrm>
            <a:off x="3237758" y="3479797"/>
            <a:ext cx="1298922" cy="56514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2800" dirty="0">
                <a:highlight>
                  <a:srgbClr val="00FFFF"/>
                </a:highlight>
              </a:rPr>
              <a:t> 24</a:t>
            </a:r>
            <a:r>
              <a:rPr lang="de-DE" sz="3200" dirty="0">
                <a:highlight>
                  <a:srgbClr val="00FFFF"/>
                </a:highlight>
              </a:rPr>
              <a:t> qm </a:t>
            </a:r>
          </a:p>
        </p:txBody>
      </p:sp>
      <p:pic>
        <p:nvPicPr>
          <p:cNvPr id="15" name="Grafik 14" descr="Sonnenblumen Silhouette">
            <a:extLst>
              <a:ext uri="{FF2B5EF4-FFF2-40B4-BE49-F238E27FC236}">
                <a16:creationId xmlns:a16="http://schemas.microsoft.com/office/drawing/2014/main" id="{2DE7849E-B323-CDFC-2AD7-A06D5FD718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86929">
            <a:off x="4460449" y="2522629"/>
            <a:ext cx="1048906" cy="1048906"/>
          </a:xfrm>
          <a:prstGeom prst="rect">
            <a:avLst/>
          </a:prstGeom>
        </p:spPr>
      </p:pic>
      <p:pic>
        <p:nvPicPr>
          <p:cNvPr id="21" name="Grafik 20" descr="Kolibri mit einfarbiger Füllung">
            <a:extLst>
              <a:ext uri="{FF2B5EF4-FFF2-40B4-BE49-F238E27FC236}">
                <a16:creationId xmlns:a16="http://schemas.microsoft.com/office/drawing/2014/main" id="{DECBA95D-A428-F06F-FF8C-A42DE9D938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78804" y="1804460"/>
            <a:ext cx="457300" cy="457300"/>
          </a:xfrm>
          <a:prstGeom prst="rect">
            <a:avLst/>
          </a:prstGeom>
        </p:spPr>
      </p:pic>
      <p:pic>
        <p:nvPicPr>
          <p:cNvPr id="23" name="Grafik 22" descr="Kolibri mit einfarbiger Füllung">
            <a:extLst>
              <a:ext uri="{FF2B5EF4-FFF2-40B4-BE49-F238E27FC236}">
                <a16:creationId xmlns:a16="http://schemas.microsoft.com/office/drawing/2014/main" id="{28FD7AE5-BC98-D6CB-064A-22735C4A1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88738" y="1454780"/>
            <a:ext cx="457300" cy="457300"/>
          </a:xfrm>
          <a:prstGeom prst="rect">
            <a:avLst/>
          </a:prstGeom>
        </p:spPr>
      </p:pic>
      <p:pic>
        <p:nvPicPr>
          <p:cNvPr id="24" name="Grafik 23" descr="Kolibri mit einfarbiger Füllung">
            <a:extLst>
              <a:ext uri="{FF2B5EF4-FFF2-40B4-BE49-F238E27FC236}">
                <a16:creationId xmlns:a16="http://schemas.microsoft.com/office/drawing/2014/main" id="{21B36E0D-10A0-6446-8AD7-13608D4D3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6703" y="1027844"/>
            <a:ext cx="457300" cy="457300"/>
          </a:xfrm>
          <a:prstGeom prst="rect">
            <a:avLst/>
          </a:prstGeom>
        </p:spPr>
      </p:pic>
      <p:pic>
        <p:nvPicPr>
          <p:cNvPr id="25" name="Grafik 24" descr="Kolibri mit einfarbiger Füllung">
            <a:extLst>
              <a:ext uri="{FF2B5EF4-FFF2-40B4-BE49-F238E27FC236}">
                <a16:creationId xmlns:a16="http://schemas.microsoft.com/office/drawing/2014/main" id="{48C78B99-5853-698A-6F1F-11D0C217F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06073" y="2636814"/>
            <a:ext cx="457300" cy="457300"/>
          </a:xfrm>
          <a:prstGeom prst="rect">
            <a:avLst/>
          </a:prstGeom>
        </p:spPr>
      </p:pic>
      <p:pic>
        <p:nvPicPr>
          <p:cNvPr id="27" name="Grafik 26" descr="Blume Silhouette">
            <a:extLst>
              <a:ext uri="{FF2B5EF4-FFF2-40B4-BE49-F238E27FC236}">
                <a16:creationId xmlns:a16="http://schemas.microsoft.com/office/drawing/2014/main" id="{B43D6832-89A0-A3B8-8648-7710CA4D3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707611">
            <a:off x="3819651" y="2506184"/>
            <a:ext cx="488263" cy="488263"/>
          </a:xfrm>
          <a:prstGeom prst="rect">
            <a:avLst/>
          </a:prstGeom>
        </p:spPr>
      </p:pic>
      <p:pic>
        <p:nvPicPr>
          <p:cNvPr id="30" name="Grafik 29" descr="Schmetterling mit einfarbiger Füllung">
            <a:extLst>
              <a:ext uri="{FF2B5EF4-FFF2-40B4-BE49-F238E27FC236}">
                <a16:creationId xmlns:a16="http://schemas.microsoft.com/office/drawing/2014/main" id="{B11C01FD-A973-0DBB-BA36-F0C3DFD35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41694">
            <a:off x="4618174" y="1769107"/>
            <a:ext cx="392129" cy="392129"/>
          </a:xfrm>
          <a:prstGeom prst="rect">
            <a:avLst/>
          </a:prstGeom>
        </p:spPr>
      </p:pic>
      <p:pic>
        <p:nvPicPr>
          <p:cNvPr id="31" name="Grafik 30" descr="Schmetterling mit einfarbiger Füllung">
            <a:extLst>
              <a:ext uri="{FF2B5EF4-FFF2-40B4-BE49-F238E27FC236}">
                <a16:creationId xmlns:a16="http://schemas.microsoft.com/office/drawing/2014/main" id="{D59584C0-2FA1-AAE3-B74F-5A5ED44B71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9649358">
            <a:off x="5083564" y="1437890"/>
            <a:ext cx="306152" cy="306152"/>
          </a:xfrm>
          <a:prstGeom prst="rect">
            <a:avLst/>
          </a:prstGeom>
        </p:spPr>
      </p:pic>
      <p:pic>
        <p:nvPicPr>
          <p:cNvPr id="33" name="Grafik 32" descr="dunkel (mittlere Sonne) mit einfarbiger Füllung">
            <a:extLst>
              <a:ext uri="{FF2B5EF4-FFF2-40B4-BE49-F238E27FC236}">
                <a16:creationId xmlns:a16="http://schemas.microsoft.com/office/drawing/2014/main" id="{F4290DF9-F694-C624-8050-60EAAF4C11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02153">
            <a:off x="4804424" y="671195"/>
            <a:ext cx="735793" cy="735793"/>
          </a:xfrm>
          <a:prstGeom prst="rect">
            <a:avLst/>
          </a:prstGeom>
        </p:spPr>
      </p:pic>
      <p:sp>
        <p:nvSpPr>
          <p:cNvPr id="5" name="Trapez 4">
            <a:extLst>
              <a:ext uri="{FF2B5EF4-FFF2-40B4-BE49-F238E27FC236}">
                <a16:creationId xmlns:a16="http://schemas.microsoft.com/office/drawing/2014/main" id="{1C672E1F-85F7-3405-50EA-176E439B75F2}"/>
              </a:ext>
            </a:extLst>
          </p:cNvPr>
          <p:cNvSpPr/>
          <p:nvPr/>
        </p:nvSpPr>
        <p:spPr>
          <a:xfrm rot="5400000">
            <a:off x="-77932" y="1574465"/>
            <a:ext cx="2293840" cy="1567624"/>
          </a:xfrm>
          <a:prstGeom prst="trapezoid">
            <a:avLst>
              <a:gd name="adj" fmla="val 494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Eichel mit einfarbiger Füllung">
            <a:extLst>
              <a:ext uri="{FF2B5EF4-FFF2-40B4-BE49-F238E27FC236}">
                <a16:creationId xmlns:a16="http://schemas.microsoft.com/office/drawing/2014/main" id="{7E874569-7547-E006-9BCF-A0CA84DDCB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90067" y="1423265"/>
            <a:ext cx="305312" cy="305312"/>
          </a:xfrm>
          <a:prstGeom prst="rect">
            <a:avLst/>
          </a:prstGeom>
        </p:spPr>
      </p:pic>
      <p:pic>
        <p:nvPicPr>
          <p:cNvPr id="40" name="Grafik 39" descr="Flugzeug mit einfarbiger Füllung">
            <a:extLst>
              <a:ext uri="{FF2B5EF4-FFF2-40B4-BE49-F238E27FC236}">
                <a16:creationId xmlns:a16="http://schemas.microsoft.com/office/drawing/2014/main" id="{759F62FC-A593-8C3C-E1E2-3BDDBE02EBF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4699059">
            <a:off x="306823" y="1069710"/>
            <a:ext cx="654458" cy="654458"/>
          </a:xfrm>
          <a:prstGeom prst="rect">
            <a:avLst/>
          </a:prstGeom>
        </p:spPr>
      </p:pic>
      <p:pic>
        <p:nvPicPr>
          <p:cNvPr id="42" name="Grafik 41" descr="Apfel mit einfarbiger Füllung">
            <a:extLst>
              <a:ext uri="{FF2B5EF4-FFF2-40B4-BE49-F238E27FC236}">
                <a16:creationId xmlns:a16="http://schemas.microsoft.com/office/drawing/2014/main" id="{3D4EE773-2C3A-0EEE-930C-29AAC28007B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9683042">
            <a:off x="465955" y="2282258"/>
            <a:ext cx="271721" cy="271721"/>
          </a:xfrm>
          <a:prstGeom prst="rect">
            <a:avLst/>
          </a:prstGeom>
        </p:spPr>
      </p:pic>
      <p:pic>
        <p:nvPicPr>
          <p:cNvPr id="43" name="Grafik 42" descr="Schmetterling mit einfarbiger Füllung">
            <a:extLst>
              <a:ext uri="{FF2B5EF4-FFF2-40B4-BE49-F238E27FC236}">
                <a16:creationId xmlns:a16="http://schemas.microsoft.com/office/drawing/2014/main" id="{5A1ABA4C-A784-F185-E0A9-78A077F80D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53546" y="2308074"/>
            <a:ext cx="306152" cy="306152"/>
          </a:xfrm>
          <a:prstGeom prst="rect">
            <a:avLst/>
          </a:prstGeom>
        </p:spPr>
      </p:pic>
      <p:pic>
        <p:nvPicPr>
          <p:cNvPr id="45" name="Grafik 44" descr="Einhorn mit einfarbiger Füllung">
            <a:extLst>
              <a:ext uri="{FF2B5EF4-FFF2-40B4-BE49-F238E27FC236}">
                <a16:creationId xmlns:a16="http://schemas.microsoft.com/office/drawing/2014/main" id="{7EA3778B-49FF-1DC3-E436-8AA12CFFD6C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9472908">
            <a:off x="60733" y="2889113"/>
            <a:ext cx="914400" cy="914400"/>
          </a:xfrm>
          <a:prstGeom prst="rect">
            <a:avLst/>
          </a:prstGeom>
        </p:spPr>
      </p:pic>
      <p:pic>
        <p:nvPicPr>
          <p:cNvPr id="47" name="Grafik 46" descr="Narwal mit einfarbiger Füllung">
            <a:extLst>
              <a:ext uri="{FF2B5EF4-FFF2-40B4-BE49-F238E27FC236}">
                <a16:creationId xmlns:a16="http://schemas.microsoft.com/office/drawing/2014/main" id="{95571EDE-AD45-885D-FD8F-59E33D94833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809713">
            <a:off x="1477775" y="2050374"/>
            <a:ext cx="305312" cy="305312"/>
          </a:xfrm>
          <a:prstGeom prst="rect">
            <a:avLst/>
          </a:prstGeom>
        </p:spPr>
      </p:pic>
      <p:pic>
        <p:nvPicPr>
          <p:cNvPr id="49" name="Grafik 48" descr="Dinosaurier-Ei mit einfarbiger Füllung">
            <a:extLst>
              <a:ext uri="{FF2B5EF4-FFF2-40B4-BE49-F238E27FC236}">
                <a16:creationId xmlns:a16="http://schemas.microsoft.com/office/drawing/2014/main" id="{C5EC9A4F-643B-4E92-11EE-A57C9EC3DBC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20491488">
            <a:off x="1438006" y="2479617"/>
            <a:ext cx="428110" cy="428110"/>
          </a:xfrm>
          <a:prstGeom prst="rect">
            <a:avLst/>
          </a:prstGeom>
        </p:spPr>
      </p:pic>
      <p:pic>
        <p:nvPicPr>
          <p:cNvPr id="53" name="Grafik 52" descr="Waldszenerie Silhouette">
            <a:extLst>
              <a:ext uri="{FF2B5EF4-FFF2-40B4-BE49-F238E27FC236}">
                <a16:creationId xmlns:a16="http://schemas.microsoft.com/office/drawing/2014/main" id="{4BF3E87E-DE1F-9B2E-CD0A-D954867CB5E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9330014">
            <a:off x="770760" y="2537222"/>
            <a:ext cx="769590" cy="797653"/>
          </a:xfrm>
          <a:prstGeom prst="rect">
            <a:avLst/>
          </a:prstGeom>
        </p:spPr>
      </p:pic>
      <p:pic>
        <p:nvPicPr>
          <p:cNvPr id="55" name="Grafik 54" descr="Wal mit einfarbiger Füllung">
            <a:extLst>
              <a:ext uri="{FF2B5EF4-FFF2-40B4-BE49-F238E27FC236}">
                <a16:creationId xmlns:a16="http://schemas.microsoft.com/office/drawing/2014/main" id="{42E3B31B-FC36-1A40-98F8-B97DFCC576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90855" y="1804549"/>
            <a:ext cx="542429" cy="542429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E43FF2BD-EDA5-9B4F-26CA-CCCF5BDC60A5}"/>
              </a:ext>
            </a:extLst>
          </p:cNvPr>
          <p:cNvSpPr txBox="1"/>
          <p:nvPr/>
        </p:nvSpPr>
        <p:spPr>
          <a:xfrm>
            <a:off x="5531836" y="5610232"/>
            <a:ext cx="424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Blick vom Hadraraum zum Kinderzimmer</a:t>
            </a:r>
            <a:br>
              <a:rPr lang="de-DE" dirty="0"/>
            </a:br>
            <a:r>
              <a:rPr lang="de-DE" dirty="0"/>
              <a:t>&gt;&gt; Nutzung bei Festen und Besuchen:</a:t>
            </a:r>
          </a:p>
          <a:p>
            <a:r>
              <a:rPr lang="de-DE" dirty="0"/>
              <a:t>Umbau zum Schlafraum mit 10 </a:t>
            </a:r>
            <a:r>
              <a:rPr lang="de-DE" dirty="0" err="1"/>
              <a:t>Matrazen</a:t>
            </a:r>
            <a:endParaRPr lang="de-DE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6A8D84A3-E4A5-1175-BD98-14DD93799B13}"/>
              </a:ext>
            </a:extLst>
          </p:cNvPr>
          <p:cNvSpPr txBox="1"/>
          <p:nvPr/>
        </p:nvSpPr>
        <p:spPr>
          <a:xfrm>
            <a:off x="5630431" y="158917"/>
            <a:ext cx="39325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7. Obergeschoss  // </a:t>
            </a:r>
            <a:r>
              <a:rPr lang="de-DE" b="1" dirty="0"/>
              <a:t>Blick aus dem </a:t>
            </a: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Kinderzimmer</a:t>
            </a:r>
          </a:p>
        </p:txBody>
      </p:sp>
    </p:spTree>
    <p:extLst>
      <p:ext uri="{BB962C8B-B14F-4D97-AF65-F5344CB8AC3E}">
        <p14:creationId xmlns:p14="http://schemas.microsoft.com/office/powerpoint/2010/main" val="32201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22C28A-B839-3E47-DAFE-378C167A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14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422C0F-4848-E09A-B29E-1CDD48CA07C5}"/>
              </a:ext>
            </a:extLst>
          </p:cNvPr>
          <p:cNvSpPr/>
          <p:nvPr/>
        </p:nvSpPr>
        <p:spPr>
          <a:xfrm>
            <a:off x="1930399" y="1542469"/>
            <a:ext cx="6012873" cy="4590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FA10881-2BA9-4B99-2D75-6D2CBE2EC878}"/>
              </a:ext>
            </a:extLst>
          </p:cNvPr>
          <p:cNvCxnSpPr>
            <a:cxnSpLocks/>
          </p:cNvCxnSpPr>
          <p:nvPr/>
        </p:nvCxnSpPr>
        <p:spPr>
          <a:xfrm>
            <a:off x="1930399" y="1219196"/>
            <a:ext cx="6012873" cy="0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C56D05-6379-0B1E-9E3C-69B85BC30212}"/>
              </a:ext>
            </a:extLst>
          </p:cNvPr>
          <p:cNvSpPr txBox="1"/>
          <p:nvPr/>
        </p:nvSpPr>
        <p:spPr>
          <a:xfrm>
            <a:off x="4239491" y="877452"/>
            <a:ext cx="131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5,58 m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C96D423-F31A-9A1D-39EE-DE0E6479EB80}"/>
              </a:ext>
            </a:extLst>
          </p:cNvPr>
          <p:cNvCxnSpPr>
            <a:cxnSpLocks/>
          </p:cNvCxnSpPr>
          <p:nvPr/>
        </p:nvCxnSpPr>
        <p:spPr>
          <a:xfrm>
            <a:off x="1593274" y="1510141"/>
            <a:ext cx="0" cy="4622802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070A005-AE4D-7642-DA64-E5C27D809500}"/>
              </a:ext>
            </a:extLst>
          </p:cNvPr>
          <p:cNvSpPr txBox="1"/>
          <p:nvPr/>
        </p:nvSpPr>
        <p:spPr>
          <a:xfrm rot="16200000">
            <a:off x="688107" y="3669264"/>
            <a:ext cx="131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5,58 m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0F2B6440-FDE8-5FB8-C58D-50DA1A13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9709" y="6356352"/>
            <a:ext cx="5851838" cy="365125"/>
          </a:xfrm>
        </p:spPr>
        <p:txBody>
          <a:bodyPr/>
          <a:lstStyle/>
          <a:p>
            <a:r>
              <a:rPr lang="de-DE" b="1" dirty="0"/>
              <a:t>Tariqa Burhaniya Stiftung, Hamburg, </a:t>
            </a:r>
            <a:r>
              <a:rPr lang="de-DE" dirty="0"/>
              <a:t>Haus Schnede, Schnede 3, 21376 Salzhausen</a:t>
            </a:r>
            <a:endParaRPr lang="de-DE" b="1" dirty="0"/>
          </a:p>
          <a:p>
            <a:r>
              <a:rPr lang="de-DE" dirty="0"/>
              <a:t>mit Tariqa Burhaniya Berlin Sufiorden e.V., Weigandufer 2 // 12059 Berlin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036385F-D025-D1EC-C6FA-B9DFCF02C80B}"/>
              </a:ext>
            </a:extLst>
          </p:cNvPr>
          <p:cNvSpPr txBox="1"/>
          <p:nvPr/>
        </p:nvSpPr>
        <p:spPr>
          <a:xfrm>
            <a:off x="258622" y="415636"/>
            <a:ext cx="9374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C00000"/>
                </a:solidFill>
              </a:rPr>
              <a:t>Nutzung von Kinderzimmer </a:t>
            </a:r>
            <a:r>
              <a:rPr lang="de-DE" sz="2200" dirty="0">
                <a:solidFill>
                  <a:srgbClr val="C00000"/>
                </a:solidFill>
              </a:rPr>
              <a:t>als </a:t>
            </a:r>
            <a:r>
              <a:rPr lang="de-DE" sz="2200" b="1" dirty="0">
                <a:solidFill>
                  <a:srgbClr val="C00000"/>
                </a:solidFill>
              </a:rPr>
              <a:t>Schlafraum für Gäste</a:t>
            </a:r>
            <a:r>
              <a:rPr lang="de-DE" sz="2200" dirty="0">
                <a:solidFill>
                  <a:srgbClr val="C00000"/>
                </a:solidFill>
              </a:rPr>
              <a:t>, Jugendtreffen, Feste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60AAD44-4D49-7AEC-1F8C-1FFD324547AC}"/>
              </a:ext>
            </a:extLst>
          </p:cNvPr>
          <p:cNvSpPr/>
          <p:nvPr/>
        </p:nvSpPr>
        <p:spPr>
          <a:xfrm>
            <a:off x="1948865" y="1570177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6302E7D-B50C-1186-BCA3-867EA06048A9}"/>
              </a:ext>
            </a:extLst>
          </p:cNvPr>
          <p:cNvSpPr/>
          <p:nvPr/>
        </p:nvSpPr>
        <p:spPr>
          <a:xfrm>
            <a:off x="2867877" y="1551705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AE56F2F-D12F-97F8-7462-D4E493A42A2F}"/>
              </a:ext>
            </a:extLst>
          </p:cNvPr>
          <p:cNvSpPr/>
          <p:nvPr/>
        </p:nvSpPr>
        <p:spPr>
          <a:xfrm>
            <a:off x="3796145" y="1551704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8076C6-25F3-54BA-3BA0-0B4BABFB3B3F}"/>
              </a:ext>
            </a:extLst>
          </p:cNvPr>
          <p:cNvSpPr/>
          <p:nvPr/>
        </p:nvSpPr>
        <p:spPr>
          <a:xfrm>
            <a:off x="5190809" y="1570056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DDC72CE-284B-AB5C-4B60-2BD7288C56F1}"/>
              </a:ext>
            </a:extLst>
          </p:cNvPr>
          <p:cNvSpPr/>
          <p:nvPr/>
        </p:nvSpPr>
        <p:spPr>
          <a:xfrm>
            <a:off x="6119077" y="1570177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59C50E6-5756-7505-213B-ADBB3E46CB6A}"/>
              </a:ext>
            </a:extLst>
          </p:cNvPr>
          <p:cNvSpPr/>
          <p:nvPr/>
        </p:nvSpPr>
        <p:spPr>
          <a:xfrm>
            <a:off x="7038075" y="1574790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6D7E539-1494-56FF-C3C6-6C717F78900C}"/>
              </a:ext>
            </a:extLst>
          </p:cNvPr>
          <p:cNvSpPr/>
          <p:nvPr/>
        </p:nvSpPr>
        <p:spPr>
          <a:xfrm rot="16200000">
            <a:off x="2590776" y="4585729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092F7AD-7148-2E05-B08C-4D987DCEA890}"/>
              </a:ext>
            </a:extLst>
          </p:cNvPr>
          <p:cNvSpPr/>
          <p:nvPr/>
        </p:nvSpPr>
        <p:spPr>
          <a:xfrm rot="16200000">
            <a:off x="4802884" y="4571878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57D6504-30C2-45FE-C757-137599F2D1BE}"/>
              </a:ext>
            </a:extLst>
          </p:cNvPr>
          <p:cNvSpPr/>
          <p:nvPr/>
        </p:nvSpPr>
        <p:spPr>
          <a:xfrm rot="16200000">
            <a:off x="4789035" y="3649493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2DF49E2-3842-FD6A-8CBC-88D6DCB1E016}"/>
              </a:ext>
            </a:extLst>
          </p:cNvPr>
          <p:cNvSpPr/>
          <p:nvPr/>
        </p:nvSpPr>
        <p:spPr>
          <a:xfrm rot="16200000">
            <a:off x="2581563" y="3654235"/>
            <a:ext cx="886692" cy="21705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4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849C-928C-6E79-F7E1-CD383B02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75C32271-73CB-4A12-8252-B8245D30CD41}"/>
              </a:ext>
            </a:extLst>
          </p:cNvPr>
          <p:cNvSpPr/>
          <p:nvPr/>
        </p:nvSpPr>
        <p:spPr>
          <a:xfrm>
            <a:off x="0" y="279028"/>
            <a:ext cx="9906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F64585-9AAB-9D3F-D314-B5025358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15</a:t>
            </a:fld>
            <a:endParaRPr lang="de-DE"/>
          </a:p>
        </p:txBody>
      </p:sp>
      <p:pic>
        <p:nvPicPr>
          <p:cNvPr id="5" name="Grafik 4" descr="Ein Bild, das Wand, Im Haus, Gebäude, Putz enthält.&#10;&#10;KI-generierte Inhalte können fehlerhaft sein.">
            <a:extLst>
              <a:ext uri="{FF2B5EF4-FFF2-40B4-BE49-F238E27FC236}">
                <a16:creationId xmlns:a16="http://schemas.microsoft.com/office/drawing/2014/main" id="{A8B124C8-D871-7296-395E-69B8E83C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2" r="27458"/>
          <a:stretch>
            <a:fillRect/>
          </a:stretch>
        </p:blipFill>
        <p:spPr>
          <a:xfrm>
            <a:off x="198781" y="404356"/>
            <a:ext cx="5576049" cy="3961012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79AA8C-152B-6459-F959-075D99B43EAF}"/>
              </a:ext>
            </a:extLst>
          </p:cNvPr>
          <p:cNvGrpSpPr/>
          <p:nvPr/>
        </p:nvGrpSpPr>
        <p:grpSpPr>
          <a:xfrm>
            <a:off x="5354606" y="4466034"/>
            <a:ext cx="4317509" cy="2255443"/>
            <a:chOff x="472505" y="4519068"/>
            <a:chExt cx="4317509" cy="2182329"/>
          </a:xfrm>
        </p:grpSpPr>
        <p:pic>
          <p:nvPicPr>
            <p:cNvPr id="19" name="Grafik 18" descr="Ein Bild, das Text, Screenshot, Diagramm, Schrift enthält.&#10;&#10;KI-generierte Inhalte können fehlerhaft sein.">
              <a:extLst>
                <a:ext uri="{FF2B5EF4-FFF2-40B4-BE49-F238E27FC236}">
                  <a16:creationId xmlns:a16="http://schemas.microsoft.com/office/drawing/2014/main" id="{BF727E17-3EBE-6C90-CC02-B04CA36DF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418" t="20259" r="15231" b="21212"/>
            <a:stretch>
              <a:fillRect/>
            </a:stretch>
          </p:blipFill>
          <p:spPr>
            <a:xfrm>
              <a:off x="472505" y="4519068"/>
              <a:ext cx="4317509" cy="2182329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7856783-4D05-D169-AF81-0B0134451550}"/>
                </a:ext>
              </a:extLst>
            </p:cNvPr>
            <p:cNvSpPr/>
            <p:nvPr/>
          </p:nvSpPr>
          <p:spPr>
            <a:xfrm>
              <a:off x="1899047" y="4652950"/>
              <a:ext cx="1395696" cy="920948"/>
            </a:xfrm>
            <a:prstGeom prst="rect">
              <a:avLst/>
            </a:prstGeom>
            <a:solidFill>
              <a:srgbClr val="FF68BD"/>
            </a:solidFill>
            <a:ln>
              <a:solidFill>
                <a:srgbClr val="FF68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40FF"/>
                </a:highlight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24447137-3E69-C13D-4A0F-B11028826FE6}"/>
              </a:ext>
            </a:extLst>
          </p:cNvPr>
          <p:cNvSpPr/>
          <p:nvPr/>
        </p:nvSpPr>
        <p:spPr>
          <a:xfrm>
            <a:off x="5624513" y="5844192"/>
            <a:ext cx="1371600" cy="1024320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Ein Bild, das draußen, Gebäude, Himmel, Wolke enthält.&#10;&#10;KI-generierte Inhalte können fehlerhaft sein.">
            <a:extLst>
              <a:ext uri="{FF2B5EF4-FFF2-40B4-BE49-F238E27FC236}">
                <a16:creationId xmlns:a16="http://schemas.microsoft.com/office/drawing/2014/main" id="{E85E8965-266A-92F2-1297-6664E71D34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94" t="32857" r="12173" b="10000"/>
          <a:stretch>
            <a:fillRect/>
          </a:stretch>
        </p:blipFill>
        <p:spPr>
          <a:xfrm>
            <a:off x="7988081" y="532379"/>
            <a:ext cx="1311742" cy="1578034"/>
          </a:xfrm>
          <a:prstGeom prst="rect">
            <a:avLst/>
          </a:prstGeom>
        </p:spPr>
      </p:pic>
      <p:pic>
        <p:nvPicPr>
          <p:cNvPr id="26" name="Grafik 25" descr="Ein Bild, das Im Haus, Installationszubehör, Hahn, Badezimmer enthält.&#10;&#10;KI-generierte Inhalte können fehlerhaft sein.">
            <a:extLst>
              <a:ext uri="{FF2B5EF4-FFF2-40B4-BE49-F238E27FC236}">
                <a16:creationId xmlns:a16="http://schemas.microsoft.com/office/drawing/2014/main" id="{387660DA-9B4C-7C67-E7E0-18610BA82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253" y="2384862"/>
            <a:ext cx="2378570" cy="17839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6EF5EB-D97E-C0A7-4F0E-106944BFDE04}"/>
              </a:ext>
            </a:extLst>
          </p:cNvPr>
          <p:cNvSpPr txBox="1"/>
          <p:nvPr/>
        </p:nvSpPr>
        <p:spPr>
          <a:xfrm>
            <a:off x="169043" y="4490696"/>
            <a:ext cx="48740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7. Obergeschoss :   </a:t>
            </a: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Küche</a:t>
            </a: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DE" sz="2000" b="1" dirty="0">
                <a:solidFill>
                  <a:schemeClr val="accent4">
                    <a:lumMod val="75000"/>
                  </a:schemeClr>
                </a:solidFill>
              </a:rPr>
              <a:t>auf gleicher Ebene wie Hadraraum</a:t>
            </a:r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7A3554-677B-E3CF-1BD4-9BE82514CB28}"/>
              </a:ext>
            </a:extLst>
          </p:cNvPr>
          <p:cNvSpPr txBox="1"/>
          <p:nvPr/>
        </p:nvSpPr>
        <p:spPr>
          <a:xfrm>
            <a:off x="3445705" y="3655552"/>
            <a:ext cx="1828256" cy="56514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2800" dirty="0">
                <a:highlight>
                  <a:srgbClr val="00FFFF"/>
                </a:highlight>
              </a:rPr>
              <a:t> ca. 32</a:t>
            </a:r>
            <a:r>
              <a:rPr lang="de-DE" sz="3200" dirty="0">
                <a:highlight>
                  <a:srgbClr val="00FFFF"/>
                </a:highlight>
              </a:rPr>
              <a:t> qm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F6144B-DD21-D42F-C1B3-25986FC3E412}"/>
              </a:ext>
            </a:extLst>
          </p:cNvPr>
          <p:cNvSpPr txBox="1"/>
          <p:nvPr/>
        </p:nvSpPr>
        <p:spPr>
          <a:xfrm>
            <a:off x="257744" y="5593755"/>
            <a:ext cx="4569212" cy="1077218"/>
          </a:xfrm>
          <a:prstGeom prst="rect">
            <a:avLst/>
          </a:prstGeom>
          <a:solidFill>
            <a:schemeClr val="bg2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Vorratsraum, 24 qm </a:t>
            </a:r>
            <a:br>
              <a:rPr lang="de-DE" sz="2400" dirty="0"/>
            </a:br>
            <a:r>
              <a:rPr lang="de-DE" sz="2000" dirty="0"/>
              <a:t>&gt;&gt; direkt unter dem Kinderzimmer</a:t>
            </a:r>
            <a:br>
              <a:rPr lang="de-DE" sz="2000" dirty="0"/>
            </a:br>
            <a:r>
              <a:rPr lang="de-DE" sz="2000" dirty="0"/>
              <a:t>&gt;&gt; mit Waschmaschinen-Anschluss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AB018-15FF-9F6D-F047-149BC2C5B942}"/>
              </a:ext>
            </a:extLst>
          </p:cNvPr>
          <p:cNvSpPr/>
          <p:nvPr/>
        </p:nvSpPr>
        <p:spPr>
          <a:xfrm>
            <a:off x="5624513" y="4443239"/>
            <a:ext cx="1371600" cy="8784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4A7726F-48CC-C45B-E8BA-4B473EA5A696}"/>
              </a:ext>
            </a:extLst>
          </p:cNvPr>
          <p:cNvCxnSpPr>
            <a:cxnSpLocks/>
          </p:cNvCxnSpPr>
          <p:nvPr/>
        </p:nvCxnSpPr>
        <p:spPr>
          <a:xfrm flipV="1">
            <a:off x="4826956" y="5043055"/>
            <a:ext cx="797557" cy="513148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0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BD0E8-1BA4-E877-99D2-B86084B6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AAF2A01C-AFED-C9A4-1BB7-3E0BC4EE72DC}"/>
              </a:ext>
            </a:extLst>
          </p:cNvPr>
          <p:cNvSpPr/>
          <p:nvPr/>
        </p:nvSpPr>
        <p:spPr>
          <a:xfrm>
            <a:off x="0" y="257686"/>
            <a:ext cx="9906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9B2DF5-C412-CFFD-FD2B-EBE30A2C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9E20F3-C381-C64C-DFC8-8630B533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16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42E7A11-071F-F9B7-236D-95709D9C78AB}"/>
              </a:ext>
            </a:extLst>
          </p:cNvPr>
          <p:cNvGrpSpPr/>
          <p:nvPr/>
        </p:nvGrpSpPr>
        <p:grpSpPr>
          <a:xfrm>
            <a:off x="472505" y="4415701"/>
            <a:ext cx="4317509" cy="2255443"/>
            <a:chOff x="472505" y="4519068"/>
            <a:chExt cx="4317509" cy="2182329"/>
          </a:xfrm>
        </p:grpSpPr>
        <p:pic>
          <p:nvPicPr>
            <p:cNvPr id="19" name="Grafik 18" descr="Ein Bild, das Text, Screenshot, Diagramm, Schrift enthält.&#10;&#10;KI-generierte Inhalte können fehlerhaft sein.">
              <a:extLst>
                <a:ext uri="{FF2B5EF4-FFF2-40B4-BE49-F238E27FC236}">
                  <a16:creationId xmlns:a16="http://schemas.microsoft.com/office/drawing/2014/main" id="{557EC0CA-8150-3A7D-7125-7FAC7A68D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418" t="20259" r="15231" b="21212"/>
            <a:stretch>
              <a:fillRect/>
            </a:stretch>
          </p:blipFill>
          <p:spPr>
            <a:xfrm>
              <a:off x="472505" y="4519068"/>
              <a:ext cx="4317509" cy="2182329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E227FB5-930D-D427-8F1D-1D2E2721A4E1}"/>
                </a:ext>
              </a:extLst>
            </p:cNvPr>
            <p:cNvSpPr/>
            <p:nvPr/>
          </p:nvSpPr>
          <p:spPr>
            <a:xfrm>
              <a:off x="1899047" y="4652950"/>
              <a:ext cx="1395696" cy="920948"/>
            </a:xfrm>
            <a:prstGeom prst="rect">
              <a:avLst/>
            </a:prstGeom>
            <a:solidFill>
              <a:srgbClr val="FF68BD"/>
            </a:solidFill>
            <a:ln>
              <a:solidFill>
                <a:srgbClr val="FF68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40FF"/>
                </a:highlight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166D677-5318-1466-840E-9A189D14F859}"/>
              </a:ext>
            </a:extLst>
          </p:cNvPr>
          <p:cNvSpPr/>
          <p:nvPr/>
        </p:nvSpPr>
        <p:spPr>
          <a:xfrm>
            <a:off x="3081448" y="4227731"/>
            <a:ext cx="1371600" cy="1449499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Im Haus, Gebäude, Fenster, Tageslichtsysteme enthält.&#10;&#10;KI-generierte Inhalte können fehlerhaft sein.">
            <a:extLst>
              <a:ext uri="{FF2B5EF4-FFF2-40B4-BE49-F238E27FC236}">
                <a16:creationId xmlns:a16="http://schemas.microsoft.com/office/drawing/2014/main" id="{ECEC9962-E76D-091A-5203-77571D60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44" y="136523"/>
            <a:ext cx="5508929" cy="41316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295AC1C-97A8-471B-E18B-65BE3CED1C49}"/>
              </a:ext>
            </a:extLst>
          </p:cNvPr>
          <p:cNvSpPr txBox="1"/>
          <p:nvPr/>
        </p:nvSpPr>
        <p:spPr>
          <a:xfrm>
            <a:off x="307588" y="996213"/>
            <a:ext cx="414546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Vom 7. Obergeschoss :   </a:t>
            </a:r>
          </a:p>
          <a:p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Halbetage hoch </a:t>
            </a: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1600" b="1" dirty="0">
                <a:solidFill>
                  <a:schemeClr val="accent4">
                    <a:lumMod val="75000"/>
                  </a:schemeClr>
                </a:solidFill>
              </a:rPr>
              <a:t>und</a:t>
            </a:r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Halbetage tiefer </a:t>
            </a:r>
          </a:p>
          <a:p>
            <a:pPr marL="457200" indent="-457200">
              <a:buAutoNum type="alphaLcParenR"/>
            </a:pPr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&gt;&gt; je 2 Zimmer ca. 16 qm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9DFCFC-46A0-FF54-4068-79637129D088}"/>
              </a:ext>
            </a:extLst>
          </p:cNvPr>
          <p:cNvSpPr txBox="1"/>
          <p:nvPr/>
        </p:nvSpPr>
        <p:spPr>
          <a:xfrm>
            <a:off x="7243130" y="3698937"/>
            <a:ext cx="1828256" cy="1827030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2800" dirty="0">
                <a:highlight>
                  <a:srgbClr val="00FFFF"/>
                </a:highlight>
              </a:rPr>
              <a:t> ca. 32</a:t>
            </a:r>
            <a:r>
              <a:rPr lang="de-DE" sz="3200" dirty="0">
                <a:highlight>
                  <a:srgbClr val="00FFFF"/>
                </a:highlight>
              </a:rPr>
              <a:t> qm</a:t>
            </a:r>
            <a:br>
              <a:rPr lang="de-DE" sz="3200" dirty="0">
                <a:highlight>
                  <a:srgbClr val="00FFFF"/>
                </a:highlight>
              </a:rPr>
            </a:br>
            <a:r>
              <a:rPr lang="de-DE" sz="3200" dirty="0">
                <a:highlight>
                  <a:srgbClr val="00FFFF"/>
                </a:highlight>
              </a:rPr>
              <a:t>inkl. Flur</a:t>
            </a:r>
            <a:br>
              <a:rPr lang="de-DE" sz="3200" dirty="0">
                <a:highlight>
                  <a:srgbClr val="00FFFF"/>
                </a:highlight>
              </a:rPr>
            </a:br>
            <a:r>
              <a:rPr lang="de-DE" dirty="0">
                <a:highlight>
                  <a:srgbClr val="00FFFF"/>
                </a:highlight>
              </a:rPr>
              <a:t>zum 7. OG und zum 8.OG / Dach</a:t>
            </a:r>
            <a:r>
              <a:rPr lang="de-DE" sz="3200" dirty="0">
                <a:highlight>
                  <a:srgbClr val="00FFFF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29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EF15-055B-5CC3-79B8-AA80776C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583DC685-1A23-789A-10AE-2C10B92DF906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17D51D-1F07-84FA-FA5E-E342ACE7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EBCBD8-BC5B-1BFA-B848-77CFB99D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17</a:t>
            </a:fld>
            <a:endParaRPr lang="de-DE"/>
          </a:p>
        </p:txBody>
      </p:sp>
      <p:pic>
        <p:nvPicPr>
          <p:cNvPr id="5" name="Grafik 4" descr="Ein Bild, das Text, Entwurf, Zeichnung, Kunst enthält.&#10;&#10;KI-generierte Inhalte können fehlerhaft sein.">
            <a:extLst>
              <a:ext uri="{FF2B5EF4-FFF2-40B4-BE49-F238E27FC236}">
                <a16:creationId xmlns:a16="http://schemas.microsoft.com/office/drawing/2014/main" id="{E994B7EC-EB41-7E23-3039-D04048C01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3" t="7884"/>
          <a:stretch>
            <a:fillRect/>
          </a:stretch>
        </p:blipFill>
        <p:spPr>
          <a:xfrm>
            <a:off x="5693291" y="404166"/>
            <a:ext cx="3274373" cy="631731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Grafik 11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F9E44A8F-9663-51D3-DD94-3AB5D4CC78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18" t="20259" r="15231" b="21212"/>
          <a:stretch>
            <a:fillRect/>
          </a:stretch>
        </p:blipFill>
        <p:spPr>
          <a:xfrm>
            <a:off x="540076" y="3961576"/>
            <a:ext cx="4317509" cy="218232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262FDCF-599B-E8B2-BD24-BCEB9F5D0CA2}"/>
              </a:ext>
            </a:extLst>
          </p:cNvPr>
          <p:cNvSpPr/>
          <p:nvPr/>
        </p:nvSpPr>
        <p:spPr>
          <a:xfrm>
            <a:off x="1946895" y="4084329"/>
            <a:ext cx="1440261" cy="848285"/>
          </a:xfrm>
          <a:prstGeom prst="rect">
            <a:avLst/>
          </a:prstGeom>
          <a:solidFill>
            <a:srgbClr val="FF68BD"/>
          </a:solidFill>
          <a:ln>
            <a:solidFill>
              <a:srgbClr val="FF6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40FF"/>
              </a:highligh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88680A-1374-28EC-0352-025ADF50BB3A}"/>
              </a:ext>
            </a:extLst>
          </p:cNvPr>
          <p:cNvSpPr/>
          <p:nvPr/>
        </p:nvSpPr>
        <p:spPr>
          <a:xfrm>
            <a:off x="3867648" y="3761533"/>
            <a:ext cx="1371600" cy="2655734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80F59E-F64F-345D-0C3E-4D765C0028D7}"/>
              </a:ext>
            </a:extLst>
          </p:cNvPr>
          <p:cNvSpPr txBox="1"/>
          <p:nvPr/>
        </p:nvSpPr>
        <p:spPr>
          <a:xfrm>
            <a:off x="493299" y="566678"/>
            <a:ext cx="4317508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Vom 6. Obergeschoss : </a:t>
            </a:r>
          </a:p>
          <a:p>
            <a:r>
              <a:rPr lang="de-DE" sz="2000" b="1" dirty="0"/>
              <a:t>&gt;&gt; mit Zugang über Aufzug, 6. Etage </a:t>
            </a:r>
          </a:p>
          <a:p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Wohnung mit 36,5 qm</a:t>
            </a: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  <a:t>(für Maulana + Familie)</a:t>
            </a: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de-DE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sz="2000" b="1" dirty="0">
                <a:solidFill>
                  <a:schemeClr val="accent4">
                    <a:lumMod val="75000"/>
                  </a:schemeClr>
                </a:solidFill>
              </a:rPr>
              <a:t>&gt; vermietbar </a:t>
            </a:r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2000" b="1" dirty="0">
                <a:solidFill>
                  <a:schemeClr val="accent4">
                    <a:lumMod val="75000"/>
                  </a:schemeClr>
                </a:solidFill>
              </a:rPr>
              <a:t>&gt; Noch auszubauen (Bad, Küche)</a:t>
            </a:r>
          </a:p>
        </p:txBody>
      </p:sp>
    </p:spTree>
    <p:extLst>
      <p:ext uri="{BB962C8B-B14F-4D97-AF65-F5344CB8AC3E}">
        <p14:creationId xmlns:p14="http://schemas.microsoft.com/office/powerpoint/2010/main" val="11360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71A32B-0F5B-C6CF-EFDF-36FAE612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A243-A67C-A340-A2DF-7D7E53E8DE1D}" type="datetime1">
              <a:rPr lang="de-DE" smtClean="0"/>
              <a:t>22.01.26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489EC7-06D2-54CD-EFE0-576673C2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18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4248B08-D33A-9E1B-1142-91AF646B00EC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ECBBD1-BADC-B61B-BE7B-7223690B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6550" y="6356352"/>
            <a:ext cx="6694997" cy="365125"/>
          </a:xfrm>
        </p:spPr>
        <p:txBody>
          <a:bodyPr/>
          <a:lstStyle/>
          <a:p>
            <a:r>
              <a:rPr lang="de-DE" b="1" dirty="0"/>
              <a:t>Tariqa Burhaniya Stiftung, Hamburg, </a:t>
            </a:r>
            <a:r>
              <a:rPr lang="de-DE" dirty="0"/>
              <a:t>Haus Schnede, Schnede 3, 21376 Salzhausen</a:t>
            </a:r>
            <a:endParaRPr lang="de-DE" b="1" dirty="0"/>
          </a:p>
          <a:p>
            <a:r>
              <a:rPr lang="de-DE" dirty="0"/>
              <a:t>mit Tariqa Burhaniya Berlin Sufiorden e.V., Weigandufer 2 // 12059 Berlin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684AC5-47ED-CEB4-A6CC-79195962707F}"/>
              </a:ext>
            </a:extLst>
          </p:cNvPr>
          <p:cNvSpPr txBox="1"/>
          <p:nvPr/>
        </p:nvSpPr>
        <p:spPr>
          <a:xfrm>
            <a:off x="2496127" y="1571707"/>
            <a:ext cx="4913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/>
              <a:t>E </a:t>
            </a:r>
            <a:r>
              <a:rPr lang="de-DE" sz="8000" dirty="0" err="1"/>
              <a:t>n</a:t>
            </a:r>
            <a:r>
              <a:rPr lang="de-DE" sz="8000" dirty="0"/>
              <a:t> D </a:t>
            </a:r>
            <a:r>
              <a:rPr lang="de-DE" sz="8000" dirty="0" err="1"/>
              <a:t>e</a:t>
            </a:r>
            <a:endParaRPr lang="de-DE" sz="8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06A8B3-0660-108E-E8D4-BC43D3327C11}"/>
              </a:ext>
            </a:extLst>
          </p:cNvPr>
          <p:cNvSpPr txBox="1"/>
          <p:nvPr/>
        </p:nvSpPr>
        <p:spPr>
          <a:xfrm>
            <a:off x="3525641" y="3972212"/>
            <a:ext cx="233945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br>
              <a:rPr lang="de-DE" dirty="0"/>
            </a:br>
            <a:r>
              <a:rPr lang="de-DE" dirty="0"/>
              <a:t>Ggf. QR-Code: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 Video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8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70C11-DCC7-DD4B-21C0-12BC599CCE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BF6D981-6390-D1AA-CAB1-C9857180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5658-3E55-E345-947E-061EE3D615FA}" type="datetime1">
              <a:rPr lang="de-DE" smtClean="0"/>
              <a:t>22.01.26</a:t>
            </a:fld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6BB8F38-7B80-DFEB-86BD-3B11CB28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19</a:t>
            </a:fld>
            <a:endParaRPr lang="de-DE"/>
          </a:p>
        </p:txBody>
      </p:sp>
      <p:pic>
        <p:nvPicPr>
          <p:cNvPr id="5" name="Grafik 4" descr="Ein Bild, das Mobiliar, Schuhwerk, Kleidung, Mann enthält.&#10;&#10;KI-generierte Inhalte können fehlerhaft sein.">
            <a:extLst>
              <a:ext uri="{FF2B5EF4-FFF2-40B4-BE49-F238E27FC236}">
                <a16:creationId xmlns:a16="http://schemas.microsoft.com/office/drawing/2014/main" id="{2FD0C036-3D07-261F-F698-4C1C6964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23"/>
          <a:stretch>
            <a:fillRect/>
          </a:stretch>
        </p:blipFill>
        <p:spPr>
          <a:xfrm>
            <a:off x="-1143000" y="0"/>
            <a:ext cx="5266262" cy="6858000"/>
          </a:xfrm>
          <a:prstGeom prst="rect">
            <a:avLst/>
          </a:prstGeom>
        </p:spPr>
      </p:pic>
      <p:pic>
        <p:nvPicPr>
          <p:cNvPr id="7" name="Grafik 6" descr="Ein Bild, das Decke, Im Haus, Mobiliar, Wand enthält.&#10;&#10;KI-generierte Inhalte können fehlerhaft sein.">
            <a:extLst>
              <a:ext uri="{FF2B5EF4-FFF2-40B4-BE49-F238E27FC236}">
                <a16:creationId xmlns:a16="http://schemas.microsoft.com/office/drawing/2014/main" id="{370F5FE1-3141-1037-2355-B27DF19C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262" y="1"/>
            <a:ext cx="6925738" cy="36549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F3228A-52A8-1486-7AA8-B96ECDC5A78D}"/>
              </a:ext>
            </a:extLst>
          </p:cNvPr>
          <p:cNvSpPr txBox="1"/>
          <p:nvPr/>
        </p:nvSpPr>
        <p:spPr>
          <a:xfrm>
            <a:off x="5135418" y="4174836"/>
            <a:ext cx="306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Evtl. optionale Nutzung</a:t>
            </a:r>
          </a:p>
        </p:txBody>
      </p:sp>
    </p:spTree>
    <p:extLst>
      <p:ext uri="{BB962C8B-B14F-4D97-AF65-F5344CB8AC3E}">
        <p14:creationId xmlns:p14="http://schemas.microsoft.com/office/powerpoint/2010/main" val="338037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ABAA1-FE8D-9D75-A2EA-77A953579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2E4EA0DB-C62E-6F29-E81F-507E3F3D9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1567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ADC173-B5CC-6386-C34E-3095C919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DA26EF-3793-1367-2117-391758236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24-01-2026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51BF48-FF99-9494-027C-231DB82C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2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E175FA1-D0C6-E8FB-5793-C4EFEC57A319}"/>
              </a:ext>
            </a:extLst>
          </p:cNvPr>
          <p:cNvGrpSpPr/>
          <p:nvPr/>
        </p:nvGrpSpPr>
        <p:grpSpPr>
          <a:xfrm>
            <a:off x="307146" y="1244906"/>
            <a:ext cx="3758100" cy="2184093"/>
            <a:chOff x="307146" y="1244906"/>
            <a:chExt cx="3758100" cy="2184093"/>
          </a:xfrm>
        </p:grpSpPr>
        <p:pic>
          <p:nvPicPr>
            <p:cNvPr id="10" name="Grafik 9" descr="Ein Bild, das Diagramm, Text, Plan, technische Zeichnung enthält.&#10;&#10;KI-generierte Inhalte können fehlerhaft sein.">
              <a:extLst>
                <a:ext uri="{FF2B5EF4-FFF2-40B4-BE49-F238E27FC236}">
                  <a16:creationId xmlns:a16="http://schemas.microsoft.com/office/drawing/2014/main" id="{B44595CB-7FC0-3DFD-AE21-85BA4E03F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178" t="19165" r="7140" b="21396"/>
            <a:stretch>
              <a:fillRect/>
            </a:stretch>
          </p:blipFill>
          <p:spPr>
            <a:xfrm>
              <a:off x="307146" y="1244906"/>
              <a:ext cx="3758100" cy="218409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196F80F-9260-D34A-3A0E-9E358BB95AA5}"/>
                </a:ext>
              </a:extLst>
            </p:cNvPr>
            <p:cNvSpPr txBox="1"/>
            <p:nvPr/>
          </p:nvSpPr>
          <p:spPr>
            <a:xfrm>
              <a:off x="1277956" y="2663468"/>
              <a:ext cx="859315" cy="34970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DE" sz="1600" dirty="0">
                  <a:highlight>
                    <a:srgbClr val="00FFFF"/>
                  </a:highlight>
                </a:rPr>
                <a:t>199</a:t>
              </a:r>
              <a:r>
                <a:rPr lang="de-DE" dirty="0">
                  <a:highlight>
                    <a:srgbClr val="00FFFF"/>
                  </a:highlight>
                </a:rPr>
                <a:t> qm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4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BD76-8AD6-397D-7BAF-5A864F16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200CAC21-CF95-7615-AA28-B456ACCB7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701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029512-A660-D7E7-00CA-BAED0C50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573B86-1F43-9AA3-34F5-A2241ADD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4B1AA2-6100-D6B8-29DF-8AA073E0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3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E5E8ECC-2F4D-ED3A-6D5D-10BBB0A2BA96}"/>
              </a:ext>
            </a:extLst>
          </p:cNvPr>
          <p:cNvGrpSpPr/>
          <p:nvPr/>
        </p:nvGrpSpPr>
        <p:grpSpPr>
          <a:xfrm>
            <a:off x="288552" y="1261556"/>
            <a:ext cx="9156343" cy="5247967"/>
            <a:chOff x="288552" y="1261556"/>
            <a:chExt cx="9156343" cy="524796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B2953CE1-4AD5-BE44-AEEC-0E6086208386}"/>
                </a:ext>
              </a:extLst>
            </p:cNvPr>
            <p:cNvGrpSpPr/>
            <p:nvPr/>
          </p:nvGrpSpPr>
          <p:grpSpPr>
            <a:xfrm>
              <a:off x="288552" y="1261556"/>
              <a:ext cx="9156343" cy="5247967"/>
              <a:chOff x="307146" y="1244906"/>
              <a:chExt cx="3758100" cy="2184093"/>
            </a:xfrm>
          </p:grpSpPr>
          <p:pic>
            <p:nvPicPr>
              <p:cNvPr id="10" name="Grafik 9" descr="Ein Bild, das Diagramm, Text, Plan, technische Zeichnung enthält.&#10;&#10;KI-generierte Inhalte können fehlerhaft sein.">
                <a:extLst>
                  <a:ext uri="{FF2B5EF4-FFF2-40B4-BE49-F238E27FC236}">
                    <a16:creationId xmlns:a16="http://schemas.microsoft.com/office/drawing/2014/main" id="{4FA39CBD-DFD3-3DBF-F31D-CA751ECC4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8178" t="19165" r="7140" b="21396"/>
              <a:stretch>
                <a:fillRect/>
              </a:stretch>
            </p:blipFill>
            <p:spPr>
              <a:xfrm>
                <a:off x="307146" y="1244906"/>
                <a:ext cx="3758100" cy="2184093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345820A1-EAAF-9A58-E684-B129FFCB7EB9}"/>
                  </a:ext>
                </a:extLst>
              </p:cNvPr>
              <p:cNvSpPr txBox="1"/>
              <p:nvPr/>
            </p:nvSpPr>
            <p:spPr>
              <a:xfrm>
                <a:off x="1356753" y="2874143"/>
                <a:ext cx="359710" cy="14553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 rtlCol="0">
                <a:spAutoFit/>
              </a:bodyPr>
              <a:lstStyle/>
              <a:p>
                <a:r>
                  <a:rPr lang="de-DE" sz="1600" dirty="0">
                    <a:highlight>
                      <a:srgbClr val="00FFFF"/>
                    </a:highlight>
                  </a:rPr>
                  <a:t>199</a:t>
                </a:r>
                <a:r>
                  <a:rPr lang="de-DE" dirty="0">
                    <a:highlight>
                      <a:srgbClr val="00FFFF"/>
                    </a:highlight>
                  </a:rPr>
                  <a:t> qm</a:t>
                </a:r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E94D3CC-D087-9A20-658E-84C5D24109CE}"/>
                </a:ext>
              </a:extLst>
            </p:cNvPr>
            <p:cNvSpPr txBox="1"/>
            <p:nvPr/>
          </p:nvSpPr>
          <p:spPr>
            <a:xfrm>
              <a:off x="6533002" y="3484715"/>
              <a:ext cx="408026" cy="80021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4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br>
                <a:rPr lang="de-DE" sz="700" dirty="0"/>
              </a:br>
              <a:r>
                <a:rPr lang="de-DE" dirty="0"/>
                <a:t>WC</a:t>
              </a:r>
              <a:br>
                <a:rPr lang="de-DE" dirty="0"/>
              </a:br>
              <a:endParaRPr lang="de-DE" sz="200" dirty="0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04588108-4165-E1E2-A66D-2B659D328885}"/>
              </a:ext>
            </a:extLst>
          </p:cNvPr>
          <p:cNvSpPr txBox="1"/>
          <p:nvPr/>
        </p:nvSpPr>
        <p:spPr>
          <a:xfrm>
            <a:off x="2087418" y="1948869"/>
            <a:ext cx="41656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8. Obergeschoss</a:t>
            </a:r>
            <a:br>
              <a:rPr lang="de-DE" sz="2800" b="1" dirty="0"/>
            </a:br>
            <a:r>
              <a:rPr lang="de-DE" sz="2800" b="1" dirty="0">
                <a:solidFill>
                  <a:srgbClr val="FF00FF"/>
                </a:solidFill>
              </a:rPr>
              <a:t>Dachterrasse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2ADC906-78B1-E183-E01C-B7F002FF6938}"/>
              </a:ext>
            </a:extLst>
          </p:cNvPr>
          <p:cNvSpPr txBox="1"/>
          <p:nvPr/>
        </p:nvSpPr>
        <p:spPr>
          <a:xfrm>
            <a:off x="765506" y="3456708"/>
            <a:ext cx="1046603" cy="1131983"/>
          </a:xfrm>
          <a:prstGeom prst="rect">
            <a:avLst/>
          </a:prstGeom>
          <a:solidFill>
            <a:srgbClr val="FF68BD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F7E6037-655D-945F-BB63-5B2C73DE8DB9}"/>
              </a:ext>
            </a:extLst>
          </p:cNvPr>
          <p:cNvSpPr txBox="1"/>
          <p:nvPr/>
        </p:nvSpPr>
        <p:spPr>
          <a:xfrm>
            <a:off x="798556" y="3721746"/>
            <a:ext cx="1046603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1600" dirty="0">
                <a:highlight>
                  <a:srgbClr val="00FFFF"/>
                </a:highlight>
              </a:rPr>
              <a:t>  12,2</a:t>
            </a:r>
            <a:r>
              <a:rPr lang="de-DE" dirty="0">
                <a:highlight>
                  <a:srgbClr val="00FFFF"/>
                </a:highlight>
              </a:rPr>
              <a:t> qm  </a:t>
            </a:r>
          </a:p>
        </p:txBody>
      </p:sp>
    </p:spTree>
    <p:extLst>
      <p:ext uri="{BB962C8B-B14F-4D97-AF65-F5344CB8AC3E}">
        <p14:creationId xmlns:p14="http://schemas.microsoft.com/office/powerpoint/2010/main" val="2920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3D0C-1114-A8F9-6DC9-538FE8375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5144670E-3E29-D161-A54C-64884B323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701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D79EBF-E550-430D-1CF2-6D58C404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9F13BF-9E4F-902C-392E-E1AC52E8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EE2905-EBF2-6F46-7382-8315FEB7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4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C772271-A3FE-5987-D0DD-51FEC035C90C}"/>
              </a:ext>
            </a:extLst>
          </p:cNvPr>
          <p:cNvGrpSpPr/>
          <p:nvPr/>
        </p:nvGrpSpPr>
        <p:grpSpPr>
          <a:xfrm>
            <a:off x="307145" y="1244906"/>
            <a:ext cx="9156343" cy="5247967"/>
            <a:chOff x="307146" y="1244906"/>
            <a:chExt cx="3758100" cy="2184093"/>
          </a:xfrm>
        </p:grpSpPr>
        <p:pic>
          <p:nvPicPr>
            <p:cNvPr id="10" name="Grafik 9" descr="Ein Bild, das Diagramm, Text, Plan, technische Zeichnung enthält.&#10;&#10;KI-generierte Inhalte können fehlerhaft sein.">
              <a:extLst>
                <a:ext uri="{FF2B5EF4-FFF2-40B4-BE49-F238E27FC236}">
                  <a16:creationId xmlns:a16="http://schemas.microsoft.com/office/drawing/2014/main" id="{8FD941EC-1630-2265-ECF4-12C0A302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178" t="19165" r="7140" b="21396"/>
            <a:stretch>
              <a:fillRect/>
            </a:stretch>
          </p:blipFill>
          <p:spPr>
            <a:xfrm>
              <a:off x="307146" y="1244906"/>
              <a:ext cx="3758100" cy="218409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D1976DF-65E9-3A8A-E6B2-169384E21DF6}"/>
                </a:ext>
              </a:extLst>
            </p:cNvPr>
            <p:cNvSpPr txBox="1"/>
            <p:nvPr/>
          </p:nvSpPr>
          <p:spPr>
            <a:xfrm>
              <a:off x="1277956" y="2663468"/>
              <a:ext cx="859315" cy="34970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DE" sz="1600" dirty="0">
                  <a:highlight>
                    <a:srgbClr val="00FFFF"/>
                  </a:highlight>
                </a:rPr>
                <a:t>199</a:t>
              </a:r>
              <a:r>
                <a:rPr lang="de-DE" dirty="0">
                  <a:highlight>
                    <a:srgbClr val="00FFFF"/>
                  </a:highlight>
                </a:rPr>
                <a:t> qm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B9E30905-BAB3-2EF8-1F04-6227B5B3D991}"/>
              </a:ext>
            </a:extLst>
          </p:cNvPr>
          <p:cNvSpPr txBox="1"/>
          <p:nvPr/>
        </p:nvSpPr>
        <p:spPr>
          <a:xfrm>
            <a:off x="793214" y="3429000"/>
            <a:ext cx="1046603" cy="1131983"/>
          </a:xfrm>
          <a:prstGeom prst="rect">
            <a:avLst/>
          </a:prstGeom>
          <a:solidFill>
            <a:srgbClr val="FF68BD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D0798C-EFA3-A919-92C1-796D71062F67}"/>
              </a:ext>
            </a:extLst>
          </p:cNvPr>
          <p:cNvSpPr txBox="1"/>
          <p:nvPr/>
        </p:nvSpPr>
        <p:spPr>
          <a:xfrm>
            <a:off x="2672454" y="3327094"/>
            <a:ext cx="238428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Ein kreativer Raum</a:t>
            </a:r>
            <a:br>
              <a:rPr lang="de-DE" b="1" dirty="0"/>
            </a:br>
            <a:br>
              <a:rPr lang="de-DE" dirty="0"/>
            </a:br>
            <a:r>
              <a:rPr lang="de-DE" dirty="0"/>
              <a:t>-     für Ruhe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Muraqa</a:t>
            </a:r>
            <a:r>
              <a:rPr lang="de-DE" dirty="0"/>
              <a:t> / Meditation</a:t>
            </a:r>
          </a:p>
          <a:p>
            <a:pPr marL="285750" indent="-285750">
              <a:buFontTx/>
              <a:buChar char="-"/>
            </a:pPr>
            <a:r>
              <a:rPr lang="de-DE" dirty="0"/>
              <a:t>Jungendraum</a:t>
            </a:r>
          </a:p>
          <a:p>
            <a:pPr marL="285750" indent="-285750">
              <a:buFontTx/>
              <a:buChar char="-"/>
            </a:pPr>
            <a:r>
              <a:rPr lang="de-DE" dirty="0"/>
              <a:t>Musikraum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ABA582-AE53-4FAA-6EE8-FB8F7AF84AF9}"/>
              </a:ext>
            </a:extLst>
          </p:cNvPr>
          <p:cNvSpPr txBox="1"/>
          <p:nvPr/>
        </p:nvSpPr>
        <p:spPr>
          <a:xfrm>
            <a:off x="826264" y="3694038"/>
            <a:ext cx="1046603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1600" dirty="0">
                <a:highlight>
                  <a:srgbClr val="00FFFF"/>
                </a:highlight>
              </a:rPr>
              <a:t>  12,2</a:t>
            </a:r>
            <a:r>
              <a:rPr lang="de-DE" dirty="0">
                <a:highlight>
                  <a:srgbClr val="00FFFF"/>
                </a:highlight>
              </a:rPr>
              <a:t> qm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9F49D1-E303-14E2-400B-DE2AE29B4FF6}"/>
              </a:ext>
            </a:extLst>
          </p:cNvPr>
          <p:cNvSpPr txBox="1"/>
          <p:nvPr/>
        </p:nvSpPr>
        <p:spPr>
          <a:xfrm>
            <a:off x="6533002" y="3484715"/>
            <a:ext cx="408026" cy="800219"/>
          </a:xfrm>
          <a:prstGeom prst="rect">
            <a:avLst/>
          </a:prstGeom>
          <a:solidFill>
            <a:srgbClr val="FFFF00"/>
          </a:solidFill>
          <a:ln w="381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de-DE" sz="700" dirty="0"/>
            </a:br>
            <a:r>
              <a:rPr lang="de-DE" dirty="0"/>
              <a:t>WC</a:t>
            </a:r>
            <a:br>
              <a:rPr lang="de-DE" dirty="0"/>
            </a:br>
            <a:endParaRPr lang="de-DE" sz="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200E145-0E3E-D22F-BDBF-B09261C54F45}"/>
              </a:ext>
            </a:extLst>
          </p:cNvPr>
          <p:cNvSpPr txBox="1"/>
          <p:nvPr/>
        </p:nvSpPr>
        <p:spPr>
          <a:xfrm>
            <a:off x="2087418" y="1948869"/>
            <a:ext cx="4165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8. Obergeschoss</a:t>
            </a:r>
          </a:p>
        </p:txBody>
      </p:sp>
      <p:pic>
        <p:nvPicPr>
          <p:cNvPr id="13" name="Grafik 12" descr="Pfeil: Nach links drehen mit einfarbiger Füllung">
            <a:extLst>
              <a:ext uri="{FF2B5EF4-FFF2-40B4-BE49-F238E27FC236}">
                <a16:creationId xmlns:a16="http://schemas.microsoft.com/office/drawing/2014/main" id="{A82755E3-0E59-2E1F-8DB8-BFFF86691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49595" flipH="1">
            <a:off x="1145120" y="1519756"/>
            <a:ext cx="2135215" cy="26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FAD2-15D1-A771-E3C0-E84CA8FF3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6EDF84D3-5CD2-26D9-8FB0-0B7CE5D79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20" t="1360" r="2265" b="33071"/>
          <a:stretch>
            <a:fillRect/>
          </a:stretch>
        </p:blipFill>
        <p:spPr>
          <a:xfrm>
            <a:off x="-119349" y="1567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A4B238-C2DD-A613-2255-A221AD62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F69312-4FE5-4570-AEAF-4F14B520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910118-FD8A-EB45-7ECB-3F97A757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5</a:t>
            </a:fld>
            <a:endParaRPr lang="de-DE"/>
          </a:p>
        </p:txBody>
      </p:sp>
      <p:pic>
        <p:nvPicPr>
          <p:cNvPr id="14" name="Grafik 13" descr="Ein Bild, das Himmel, Gebäude, draußen, Boden enthält.&#10;&#10;KI-generierte Inhalte können fehlerhaft sein.">
            <a:extLst>
              <a:ext uri="{FF2B5EF4-FFF2-40B4-BE49-F238E27FC236}">
                <a16:creationId xmlns:a16="http://schemas.microsoft.com/office/drawing/2014/main" id="{4D0B1963-2BC4-D6A4-D05F-7B9C8845C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80" y="3872857"/>
            <a:ext cx="3855117" cy="20995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1AAF85F-5F71-C296-80F9-6A4796009F2E}"/>
              </a:ext>
            </a:extLst>
          </p:cNvPr>
          <p:cNvGrpSpPr/>
          <p:nvPr/>
        </p:nvGrpSpPr>
        <p:grpSpPr>
          <a:xfrm>
            <a:off x="307146" y="1244906"/>
            <a:ext cx="3758100" cy="2184093"/>
            <a:chOff x="307146" y="1244906"/>
            <a:chExt cx="3758100" cy="2184093"/>
          </a:xfrm>
        </p:grpSpPr>
        <p:pic>
          <p:nvPicPr>
            <p:cNvPr id="10" name="Grafik 9" descr="Ein Bild, das Diagramm, Text, Plan, technische Zeichnung enthält.&#10;&#10;KI-generierte Inhalte können fehlerhaft sein.">
              <a:extLst>
                <a:ext uri="{FF2B5EF4-FFF2-40B4-BE49-F238E27FC236}">
                  <a16:creationId xmlns:a16="http://schemas.microsoft.com/office/drawing/2014/main" id="{A1419148-2E8C-9C83-DAC9-A4BF4B7A3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178" t="19165" r="7140" b="21396"/>
            <a:stretch>
              <a:fillRect/>
            </a:stretch>
          </p:blipFill>
          <p:spPr>
            <a:xfrm>
              <a:off x="307146" y="1244906"/>
              <a:ext cx="3758100" cy="218409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4627285-ED8C-AFC0-8D51-A9D81784E2B2}"/>
                </a:ext>
              </a:extLst>
            </p:cNvPr>
            <p:cNvSpPr txBox="1"/>
            <p:nvPr/>
          </p:nvSpPr>
          <p:spPr>
            <a:xfrm>
              <a:off x="1277956" y="2663468"/>
              <a:ext cx="859315" cy="34970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DE" sz="1600" dirty="0">
                  <a:highlight>
                    <a:srgbClr val="00FFFF"/>
                  </a:highlight>
                </a:rPr>
                <a:t>199</a:t>
              </a:r>
              <a:r>
                <a:rPr lang="de-DE" dirty="0">
                  <a:highlight>
                    <a:srgbClr val="00FFFF"/>
                  </a:highlight>
                </a:rPr>
                <a:t> qm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9E1FB17E-53E8-FFBF-126B-F832B7587C46}"/>
              </a:ext>
            </a:extLst>
          </p:cNvPr>
          <p:cNvSpPr txBox="1"/>
          <p:nvPr/>
        </p:nvSpPr>
        <p:spPr>
          <a:xfrm>
            <a:off x="3382178" y="3872857"/>
            <a:ext cx="235761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Ein Dachgarten </a:t>
            </a:r>
            <a:br>
              <a:rPr lang="de-DE" dirty="0"/>
            </a:br>
            <a:r>
              <a:rPr lang="de-DE" dirty="0"/>
              <a:t>- für Feste, für Kinder,</a:t>
            </a:r>
          </a:p>
          <a:p>
            <a:r>
              <a:rPr lang="de-DE" dirty="0"/>
              <a:t>   Geburtstage,</a:t>
            </a:r>
            <a:br>
              <a:rPr lang="de-DE" dirty="0"/>
            </a:br>
            <a:r>
              <a:rPr lang="de-DE" dirty="0"/>
              <a:t>   Hauliya, </a:t>
            </a:r>
            <a:r>
              <a:rPr lang="de-DE" dirty="0" err="1"/>
              <a:t>Id</a:t>
            </a:r>
            <a:r>
              <a:rPr lang="de-DE" dirty="0"/>
              <a:t>-Fest</a:t>
            </a:r>
            <a:br>
              <a:rPr lang="de-DE" dirty="0"/>
            </a:br>
            <a:r>
              <a:rPr lang="de-DE" dirty="0"/>
              <a:t>- Empore als Bühne</a:t>
            </a:r>
          </a:p>
          <a:p>
            <a:r>
              <a:rPr lang="de-DE" dirty="0"/>
              <a:t>- Ein Fahnenmast </a:t>
            </a:r>
            <a:br>
              <a:rPr lang="de-DE" dirty="0"/>
            </a:br>
            <a:r>
              <a:rPr lang="de-DE" dirty="0"/>
              <a:t>- Für Raucher  …</a:t>
            </a:r>
          </a:p>
        </p:txBody>
      </p:sp>
      <p:pic>
        <p:nvPicPr>
          <p:cNvPr id="7" name="Fahne_Hauliya2019_EB9216B0-FFB5-469C-BFED-35A7576D6E7E.mp4">
            <a:hlinkClick r:id="" action="ppaction://media"/>
            <a:extLst>
              <a:ext uri="{FF2B5EF4-FFF2-40B4-BE49-F238E27FC236}">
                <a16:creationId xmlns:a16="http://schemas.microsoft.com/office/drawing/2014/main" id="{C66ED7B8-DF6E-3B30-CF51-40D4613C91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66.0636"/>
                  <p14:fade out="2567.2697"/>
                </p14:media>
              </p:ext>
            </p:extLst>
          </p:nvPr>
        </p:nvPicPr>
        <p:blipFill>
          <a:blip r:embed="rId7"/>
          <a:srcRect t="3872"/>
          <a:stretch>
            <a:fillRect/>
          </a:stretch>
        </p:blipFill>
        <p:spPr>
          <a:xfrm>
            <a:off x="5938880" y="1244906"/>
            <a:ext cx="3882832" cy="2099513"/>
          </a:xfrm>
          <a:prstGeom prst="rect">
            <a:avLst/>
          </a:prstGeom>
        </p:spPr>
      </p:pic>
      <p:pic>
        <p:nvPicPr>
          <p:cNvPr id="9" name="Grafik 8" descr="Ein Bild, das Himmel, draußen, Wolke, Promenade enthält.&#10;&#10;KI-generierte Inhalte können fehlerhaft sein.">
            <a:extLst>
              <a:ext uri="{FF2B5EF4-FFF2-40B4-BE49-F238E27FC236}">
                <a16:creationId xmlns:a16="http://schemas.microsoft.com/office/drawing/2014/main" id="{F2A34D4C-06E5-CDD2-74B1-595EBEB9D7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695"/>
          <a:stretch>
            <a:fillRect/>
          </a:stretch>
        </p:blipFill>
        <p:spPr>
          <a:xfrm>
            <a:off x="307146" y="3861721"/>
            <a:ext cx="2853390" cy="21371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9000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9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330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135AF-4EF0-9A3D-D0FE-D924FA97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7A672D97-B459-5C1B-8C68-3E33C8536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701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51C9DB-FB5F-7749-3AA5-4AB47A77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2A214B-2007-8D5F-EC91-5A218BCA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F04AC7-DA41-4FC0-F69D-26D4237D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6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631B74-C528-8CF2-5BB1-30027E0F96D7}"/>
              </a:ext>
            </a:extLst>
          </p:cNvPr>
          <p:cNvGrpSpPr/>
          <p:nvPr/>
        </p:nvGrpSpPr>
        <p:grpSpPr>
          <a:xfrm>
            <a:off x="307145" y="1244906"/>
            <a:ext cx="9156343" cy="5247967"/>
            <a:chOff x="307146" y="1244906"/>
            <a:chExt cx="3758100" cy="2184093"/>
          </a:xfrm>
        </p:grpSpPr>
        <p:pic>
          <p:nvPicPr>
            <p:cNvPr id="10" name="Grafik 9" descr="Ein Bild, das Diagramm, Text, Plan, technische Zeichnung enthält.&#10;&#10;KI-generierte Inhalte können fehlerhaft sein.">
              <a:extLst>
                <a:ext uri="{FF2B5EF4-FFF2-40B4-BE49-F238E27FC236}">
                  <a16:creationId xmlns:a16="http://schemas.microsoft.com/office/drawing/2014/main" id="{DE674635-8C26-AC58-88F2-27F6F4A9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178" t="19165" r="7140" b="21396"/>
            <a:stretch>
              <a:fillRect/>
            </a:stretch>
          </p:blipFill>
          <p:spPr>
            <a:xfrm>
              <a:off x="307146" y="1244906"/>
              <a:ext cx="3758100" cy="218409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E738BDE-8A76-6666-3254-740951F7BFD6}"/>
                </a:ext>
              </a:extLst>
            </p:cNvPr>
            <p:cNvSpPr txBox="1"/>
            <p:nvPr/>
          </p:nvSpPr>
          <p:spPr>
            <a:xfrm>
              <a:off x="1277956" y="2663468"/>
              <a:ext cx="859315" cy="34970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DE" sz="1600" dirty="0">
                  <a:highlight>
                    <a:srgbClr val="00FFFF"/>
                  </a:highlight>
                </a:rPr>
                <a:t>199</a:t>
              </a:r>
              <a:r>
                <a:rPr lang="de-DE" dirty="0">
                  <a:highlight>
                    <a:srgbClr val="00FFFF"/>
                  </a:highlight>
                </a:rPr>
                <a:t> qm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1055DAF0-226C-FE85-2DFC-03553A857A3F}"/>
              </a:ext>
            </a:extLst>
          </p:cNvPr>
          <p:cNvSpPr txBox="1"/>
          <p:nvPr/>
        </p:nvSpPr>
        <p:spPr>
          <a:xfrm>
            <a:off x="2566930" y="2736906"/>
            <a:ext cx="3272010" cy="1131983"/>
          </a:xfrm>
          <a:prstGeom prst="rect">
            <a:avLst/>
          </a:prstGeom>
          <a:solidFill>
            <a:srgbClr val="FF68BD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AC0536-7923-000E-AEC0-59F311C6DC3E}"/>
              </a:ext>
            </a:extLst>
          </p:cNvPr>
          <p:cNvSpPr txBox="1"/>
          <p:nvPr/>
        </p:nvSpPr>
        <p:spPr>
          <a:xfrm>
            <a:off x="4268032" y="4070825"/>
            <a:ext cx="238428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Ein Bühne</a:t>
            </a:r>
            <a:br>
              <a:rPr lang="de-DE" b="1" dirty="0"/>
            </a:br>
            <a:br>
              <a:rPr lang="de-DE" dirty="0"/>
            </a:br>
            <a:r>
              <a:rPr lang="de-DE" dirty="0"/>
              <a:t>-     für die Hauliya</a:t>
            </a:r>
          </a:p>
          <a:p>
            <a:pPr marL="285750" indent="-285750">
              <a:buFontTx/>
              <a:buChar char="-"/>
            </a:pPr>
            <a:r>
              <a:rPr lang="de-DE" dirty="0"/>
              <a:t>Events</a:t>
            </a:r>
          </a:p>
          <a:p>
            <a:pPr marL="285750" indent="-285750">
              <a:buFontTx/>
              <a:buChar char="-"/>
            </a:pPr>
            <a:r>
              <a:rPr lang="de-DE" dirty="0"/>
              <a:t>Geburtstage</a:t>
            </a:r>
          </a:p>
          <a:p>
            <a:pPr marL="285750" indent="-285750">
              <a:buFontTx/>
              <a:buChar char="-"/>
            </a:pPr>
            <a:r>
              <a:rPr lang="de-DE" dirty="0"/>
              <a:t>Chorproben</a:t>
            </a:r>
          </a:p>
          <a:p>
            <a:pPr marL="285750" indent="-285750">
              <a:buFontTx/>
              <a:buChar char="-"/>
            </a:pPr>
            <a:r>
              <a:rPr lang="de-DE" dirty="0"/>
              <a:t>Zum Sonnen 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6BF6F5C-79FD-F736-D4D0-261A09A08181}"/>
              </a:ext>
            </a:extLst>
          </p:cNvPr>
          <p:cNvSpPr txBox="1"/>
          <p:nvPr/>
        </p:nvSpPr>
        <p:spPr>
          <a:xfrm>
            <a:off x="3514380" y="3079298"/>
            <a:ext cx="90338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de-DE" sz="1600" dirty="0">
                <a:highlight>
                  <a:srgbClr val="00FFFF"/>
                </a:highlight>
              </a:rPr>
              <a:t>  47</a:t>
            </a:r>
            <a:r>
              <a:rPr lang="de-DE" dirty="0">
                <a:highlight>
                  <a:srgbClr val="00FFFF"/>
                </a:highlight>
              </a:rPr>
              <a:t> qm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36DB099-E8D1-4587-428F-16FBA718B647}"/>
              </a:ext>
            </a:extLst>
          </p:cNvPr>
          <p:cNvSpPr txBox="1"/>
          <p:nvPr/>
        </p:nvSpPr>
        <p:spPr>
          <a:xfrm>
            <a:off x="6533002" y="3484715"/>
            <a:ext cx="408026" cy="800219"/>
          </a:xfrm>
          <a:prstGeom prst="rect">
            <a:avLst/>
          </a:prstGeom>
          <a:solidFill>
            <a:srgbClr val="FFFF00"/>
          </a:solidFill>
          <a:ln w="381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de-DE" sz="700" dirty="0"/>
            </a:br>
            <a:r>
              <a:rPr lang="de-DE" dirty="0"/>
              <a:t>WC</a:t>
            </a:r>
            <a:br>
              <a:rPr lang="de-DE" dirty="0"/>
            </a:br>
            <a:endParaRPr lang="de-DE" sz="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5C5B0D3-A8E7-C707-A87F-F74BDB92F684}"/>
              </a:ext>
            </a:extLst>
          </p:cNvPr>
          <p:cNvSpPr txBox="1"/>
          <p:nvPr/>
        </p:nvSpPr>
        <p:spPr>
          <a:xfrm>
            <a:off x="2087418" y="1948869"/>
            <a:ext cx="4165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8. Obergeschoss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054F392-9911-005E-34B8-0C2D4FFF592F}"/>
              </a:ext>
            </a:extLst>
          </p:cNvPr>
          <p:cNvSpPr txBox="1"/>
          <p:nvPr/>
        </p:nvSpPr>
        <p:spPr>
          <a:xfrm>
            <a:off x="2867890" y="3456901"/>
            <a:ext cx="2604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Höhere Terrassenebene</a:t>
            </a:r>
          </a:p>
        </p:txBody>
      </p:sp>
      <p:pic>
        <p:nvPicPr>
          <p:cNvPr id="18" name="Grafik 17" descr="Pfeil: Nach links drehen mit einfarbiger Füllung">
            <a:extLst>
              <a:ext uri="{FF2B5EF4-FFF2-40B4-BE49-F238E27FC236}">
                <a16:creationId xmlns:a16="http://schemas.microsoft.com/office/drawing/2014/main" id="{9AFA8F33-95D8-B3E1-28EC-60C43537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796805" y="2297733"/>
            <a:ext cx="1855515" cy="1912831"/>
          </a:xfrm>
          <a:prstGeom prst="rect">
            <a:avLst/>
          </a:prstGeom>
        </p:spPr>
      </p:pic>
      <p:pic>
        <p:nvPicPr>
          <p:cNvPr id="19" name="Grafik 18" descr="Ein Bild, das draußen, Himmel, Wolke, Wasser enthält.&#10;&#10;KI-generierte Inhalte können fehlerhaft sein.">
            <a:extLst>
              <a:ext uri="{FF2B5EF4-FFF2-40B4-BE49-F238E27FC236}">
                <a16:creationId xmlns:a16="http://schemas.microsoft.com/office/drawing/2014/main" id="{BFB97FCB-35DC-49D7-E57D-844BD43E5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4" y="4246030"/>
            <a:ext cx="2853390" cy="20676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660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nodeType="afterEffect">
                                  <p:stCondLst>
                                    <p:cond delay="1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0029-CB72-DF18-66F3-972BF741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BE088850-E9F1-53D2-1D54-E0F828DBD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59675" y="0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909391-078B-3A95-8BAA-023EB4CB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BD5578-25CE-936A-9AF0-39DD204C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219F08-78FA-9042-C012-F5F92687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7</a:t>
            </a:fld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18B7DA-C31E-75C4-5956-3FB59AD7EF5E}"/>
              </a:ext>
            </a:extLst>
          </p:cNvPr>
          <p:cNvSpPr/>
          <p:nvPr/>
        </p:nvSpPr>
        <p:spPr>
          <a:xfrm>
            <a:off x="4501662" y="5178669"/>
            <a:ext cx="175846" cy="1670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2D050"/>
              </a:solidFill>
              <a:highlight>
                <a:srgbClr val="FFFF00"/>
              </a:highlight>
            </a:endParaRPr>
          </a:p>
        </p:txBody>
      </p:sp>
      <p:pic>
        <p:nvPicPr>
          <p:cNvPr id="11" name="Grafik 10" descr="Ein Bild, das Text, Karte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127734EC-A5A8-8A4E-7433-1C2CDA3A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1" y="1050423"/>
            <a:ext cx="8114934" cy="567105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8" name="Grafik 17" descr="Kollision mit einfarbiger Füllung">
            <a:extLst>
              <a:ext uri="{FF2B5EF4-FFF2-40B4-BE49-F238E27FC236}">
                <a16:creationId xmlns:a16="http://schemas.microsoft.com/office/drawing/2014/main" id="{2285DD36-FB18-EEDF-5627-34C628DA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358" y="4989634"/>
            <a:ext cx="545123" cy="54512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7CC63ADC-5D25-DB2A-92CB-9B076A3F341F}"/>
              </a:ext>
            </a:extLst>
          </p:cNvPr>
          <p:cNvSpPr/>
          <p:nvPr/>
        </p:nvSpPr>
        <p:spPr>
          <a:xfrm>
            <a:off x="4589585" y="5788152"/>
            <a:ext cx="545123" cy="3108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 9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42A534A-E73D-EC02-93DD-2ADB708FB2FB}"/>
              </a:ext>
            </a:extLst>
          </p:cNvPr>
          <p:cNvSpPr/>
          <p:nvPr/>
        </p:nvSpPr>
        <p:spPr>
          <a:xfrm>
            <a:off x="3242369" y="4073614"/>
            <a:ext cx="534103" cy="3108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22225">
                  <a:solidFill>
                    <a:schemeClr val="tx2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 7</a:t>
            </a:r>
          </a:p>
        </p:txBody>
      </p:sp>
    </p:spTree>
    <p:extLst>
      <p:ext uri="{BB962C8B-B14F-4D97-AF65-F5344CB8AC3E}">
        <p14:creationId xmlns:p14="http://schemas.microsoft.com/office/powerpoint/2010/main" val="42671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46D65-B2CA-DA95-0873-1CEB92B6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B9063F2A-4EFE-7680-349B-38FD8189B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701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A8449D-B822-64D8-DB17-B845FDFC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F079A1-CC1A-4799-5C79-BF8AEA77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E5FE51-D9B3-B795-9F4A-8B8A8A34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8</a:t>
            </a:fld>
            <a:endParaRPr lang="de-DE"/>
          </a:p>
        </p:txBody>
      </p:sp>
      <p:pic>
        <p:nvPicPr>
          <p:cNvPr id="3" name="Inhaltsplatzhalter 7" descr="Ein Bild, das draußen, Himmel, Wolke, Auto enthält.&#10;&#10;KI-generierte Inhalte können fehlerhaft sein.">
            <a:extLst>
              <a:ext uri="{FF2B5EF4-FFF2-40B4-BE49-F238E27FC236}">
                <a16:creationId xmlns:a16="http://schemas.microsoft.com/office/drawing/2014/main" id="{8184A3B2-D009-4C52-15D2-C70264D35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660" y="1353312"/>
            <a:ext cx="6471991" cy="549546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CF3A15E-1848-F6D1-06FA-785C0A7C1F93}"/>
              </a:ext>
            </a:extLst>
          </p:cNvPr>
          <p:cNvGrpSpPr/>
          <p:nvPr/>
        </p:nvGrpSpPr>
        <p:grpSpPr>
          <a:xfrm>
            <a:off x="6095554" y="2685658"/>
            <a:ext cx="3722187" cy="2560462"/>
            <a:chOff x="895533" y="1050423"/>
            <a:chExt cx="8114934" cy="567105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646AD65-946E-0211-DC89-F489E2EB18F7}"/>
                </a:ext>
              </a:extLst>
            </p:cNvPr>
            <p:cNvGrpSpPr/>
            <p:nvPr/>
          </p:nvGrpSpPr>
          <p:grpSpPr>
            <a:xfrm>
              <a:off x="895533" y="1050423"/>
              <a:ext cx="8114934" cy="5671054"/>
              <a:chOff x="895533" y="1050423"/>
              <a:chExt cx="8114934" cy="5671054"/>
            </a:xfrm>
          </p:grpSpPr>
          <p:pic>
            <p:nvPicPr>
              <p:cNvPr id="11" name="Grafik 10" descr="Ein Bild, das Text, Karte, Diagramm, Schrift enthält.&#10;&#10;KI-generierte Inhalte können fehlerhaft sein.">
                <a:extLst>
                  <a:ext uri="{FF2B5EF4-FFF2-40B4-BE49-F238E27FC236}">
                    <a16:creationId xmlns:a16="http://schemas.microsoft.com/office/drawing/2014/main" id="{6EDBF622-2021-2EAA-1C14-92B3EC54D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5533" y="1050423"/>
                <a:ext cx="8114934" cy="5671054"/>
              </a:xfrm>
              <a:prstGeom prst="rect">
                <a:avLst/>
              </a:prstGeom>
              <a:ln w="76200">
                <a:solidFill>
                  <a:srgbClr val="FFFF00"/>
                </a:solidFill>
              </a:ln>
            </p:spPr>
          </p:pic>
          <p:pic>
            <p:nvPicPr>
              <p:cNvPr id="18" name="Grafik 17" descr="Kollision mit einfarbiger Füllung">
                <a:extLst>
                  <a:ext uri="{FF2B5EF4-FFF2-40B4-BE49-F238E27FC236}">
                    <a16:creationId xmlns:a16="http://schemas.microsoft.com/office/drawing/2014/main" id="{ECD2DC55-6567-D0F2-C36D-A1DFBDA1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29100" y="4989634"/>
                <a:ext cx="545123" cy="545123"/>
              </a:xfrm>
              <a:prstGeom prst="rect">
                <a:avLst/>
              </a:prstGeom>
            </p:spPr>
          </p:pic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20BDC7BF-747C-8E92-AFAC-B368B7A38AA8}"/>
                </a:ext>
              </a:extLst>
            </p:cNvPr>
            <p:cNvSpPr/>
            <p:nvPr/>
          </p:nvSpPr>
          <p:spPr>
            <a:xfrm>
              <a:off x="4589585" y="5788152"/>
              <a:ext cx="545123" cy="3108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U 9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4E9841C-FD03-F9C1-87CE-BE4031436DBE}"/>
                </a:ext>
              </a:extLst>
            </p:cNvPr>
            <p:cNvSpPr/>
            <p:nvPr/>
          </p:nvSpPr>
          <p:spPr>
            <a:xfrm>
              <a:off x="3242369" y="4073614"/>
              <a:ext cx="534103" cy="3108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ln w="22225">
                    <a:solidFill>
                      <a:schemeClr val="tx2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U 7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E6AE6AB-9F74-5544-0CC1-E92FFD4FCFA8}"/>
              </a:ext>
            </a:extLst>
          </p:cNvPr>
          <p:cNvSpPr txBox="1"/>
          <p:nvPr/>
        </p:nvSpPr>
        <p:spPr>
          <a:xfrm>
            <a:off x="6049820" y="5578763"/>
            <a:ext cx="386386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Option </a:t>
            </a:r>
            <a:r>
              <a:rPr lang="de-DE" b="1" dirty="0"/>
              <a:t>Mehrgenerationen-Haus</a:t>
            </a:r>
            <a:br>
              <a:rPr lang="de-DE" b="1" dirty="0"/>
            </a:br>
            <a:r>
              <a:rPr lang="de-DE" dirty="0"/>
              <a:t>in Mietwohnung, ggf. Mietkauf, Kauf</a:t>
            </a:r>
            <a:br>
              <a:rPr lang="de-DE" dirty="0"/>
            </a:br>
            <a:r>
              <a:rPr lang="de-DE" dirty="0"/>
              <a:t>(&gt; in Nähe von </a:t>
            </a:r>
            <a:r>
              <a:rPr lang="de-DE" dirty="0" err="1"/>
              <a:t>Um‘Kulthum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33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7A156-9FE7-CEA0-875B-17CCE81E8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Himmel, Fenster, Haus enthält.&#10;&#10;KI-generierte Inhalte können fehlerhaft sein.">
            <a:extLst>
              <a:ext uri="{FF2B5EF4-FFF2-40B4-BE49-F238E27FC236}">
                <a16:creationId xmlns:a16="http://schemas.microsoft.com/office/drawing/2014/main" id="{4DE2A281-2CDE-E486-DA09-CEC87DE21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0" t="1360" r="2265" b="33071"/>
          <a:stretch>
            <a:fillRect/>
          </a:stretch>
        </p:blipFill>
        <p:spPr>
          <a:xfrm>
            <a:off x="-119349" y="701"/>
            <a:ext cx="1002534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177BEF-EE7B-3105-86DF-8A03AB9E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2" y="365127"/>
            <a:ext cx="9408404" cy="879780"/>
          </a:xfrm>
        </p:spPr>
        <p:txBody>
          <a:bodyPr>
            <a:noAutofit/>
          </a:bodyPr>
          <a:lstStyle/>
          <a:p>
            <a:r>
              <a:rPr lang="de-DE" sz="2800" b="1" dirty="0"/>
              <a:t>zentral im Roof-Top-Dachgeschoss auf 3 Ebenen mit 755 m2</a:t>
            </a:r>
            <a:br>
              <a:rPr lang="de-DE" sz="2800" dirty="0"/>
            </a:br>
            <a:r>
              <a:rPr lang="de-DE" sz="2000" dirty="0"/>
              <a:t>Bundesallee 186 / 187 - 10717 Berlin - Wilmersdorf - im 6., 7. und 8. Obergeschoss</a:t>
            </a:r>
            <a:br>
              <a:rPr lang="de-DE" dirty="0"/>
            </a:b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15CC9D-8F5E-5A01-6B18-416D8431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1BB4-28E3-D94A-A43C-B4D91D8A7ADE}" type="datetime1">
              <a:rPr lang="de-DE" smtClean="0"/>
              <a:t>22.01.26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752D68-B286-0ED2-1D01-A95F3936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6FDD-FA23-8441-B953-8AA5BE7530C1}" type="slidenum">
              <a:rPr lang="de-DE" smtClean="0"/>
              <a:t>9</a:t>
            </a:fld>
            <a:endParaRPr lang="de-DE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E4E3587B-8A0B-BB68-4AFF-9A6FCA42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4" y="948773"/>
            <a:ext cx="9259715" cy="586566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002C11-B5C5-F6C9-7E0C-19029339C9B5}"/>
              </a:ext>
            </a:extLst>
          </p:cNvPr>
          <p:cNvSpPr/>
          <p:nvPr/>
        </p:nvSpPr>
        <p:spPr>
          <a:xfrm>
            <a:off x="3511296" y="2377440"/>
            <a:ext cx="2276856" cy="1490472"/>
          </a:xfrm>
          <a:prstGeom prst="rect">
            <a:avLst/>
          </a:prstGeom>
          <a:solidFill>
            <a:srgbClr val="FF68BD"/>
          </a:solidFill>
          <a:ln>
            <a:solidFill>
              <a:srgbClr val="FF6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40FF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79E03C-28B0-9C61-C644-9101F727DEA1}"/>
              </a:ext>
            </a:extLst>
          </p:cNvPr>
          <p:cNvSpPr txBox="1"/>
          <p:nvPr/>
        </p:nvSpPr>
        <p:spPr>
          <a:xfrm>
            <a:off x="7593389" y="1943099"/>
            <a:ext cx="993530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Eingang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Nord 1</a:t>
            </a:r>
          </a:p>
        </p:txBody>
      </p:sp>
      <p:pic>
        <p:nvPicPr>
          <p:cNvPr id="18" name="Grafik 17" descr="Pfeil: Gerade mit einfarbiger Füllung">
            <a:extLst>
              <a:ext uri="{FF2B5EF4-FFF2-40B4-BE49-F238E27FC236}">
                <a16:creationId xmlns:a16="http://schemas.microsoft.com/office/drawing/2014/main" id="{422124DD-96AA-36CF-C95D-E35B31A56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608273">
            <a:off x="6903570" y="2291508"/>
            <a:ext cx="1090008" cy="676656"/>
          </a:xfrm>
          <a:prstGeom prst="rect">
            <a:avLst/>
          </a:prstGeom>
        </p:spPr>
      </p:pic>
      <p:pic>
        <p:nvPicPr>
          <p:cNvPr id="20" name="Grafik 19" descr="Pfeil: Gerade mit einfarbiger Füllung">
            <a:extLst>
              <a:ext uri="{FF2B5EF4-FFF2-40B4-BE49-F238E27FC236}">
                <a16:creationId xmlns:a16="http://schemas.microsoft.com/office/drawing/2014/main" id="{745A53AF-C332-7345-D765-6F0C29074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76411" y="4280962"/>
            <a:ext cx="1017080" cy="67665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EDB3958-A3C1-EB6C-EEE7-0F071F4C2082}"/>
              </a:ext>
            </a:extLst>
          </p:cNvPr>
          <p:cNvSpPr txBox="1"/>
          <p:nvPr/>
        </p:nvSpPr>
        <p:spPr>
          <a:xfrm>
            <a:off x="8294429" y="5380750"/>
            <a:ext cx="993530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Eingang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Nord 2</a:t>
            </a:r>
          </a:p>
        </p:txBody>
      </p:sp>
      <p:pic>
        <p:nvPicPr>
          <p:cNvPr id="22" name="Grafik 21" descr="Pfeil: Gerade mit einfarbiger Füllung">
            <a:extLst>
              <a:ext uri="{FF2B5EF4-FFF2-40B4-BE49-F238E27FC236}">
                <a16:creationId xmlns:a16="http://schemas.microsoft.com/office/drawing/2014/main" id="{B12B38D3-602A-BB14-05B7-FC87F0E0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71917">
            <a:off x="7771711" y="4835812"/>
            <a:ext cx="803060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737</Words>
  <Application>Microsoft Macintosh PowerPoint</Application>
  <PresentationFormat>A4-Papier (210 x 297 mm)</PresentationFormat>
  <Paragraphs>121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zentral im Roof-Top-Dachgeschoss auf 3 Ebenen mit 755 m2 Bundesallee 186 / 187 - 10717 Berlin - Wilmersdorf - im 6., 7. und 8. Obergeschoss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9</cp:revision>
  <cp:lastPrinted>2025-06-12T09:30:21Z</cp:lastPrinted>
  <dcterms:created xsi:type="dcterms:W3CDTF">2025-06-12T09:24:12Z</dcterms:created>
  <dcterms:modified xsi:type="dcterms:W3CDTF">2026-01-22T17:15:53Z</dcterms:modified>
</cp:coreProperties>
</file>